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87" r:id="rId2"/>
    <p:sldId id="257" r:id="rId3"/>
    <p:sldId id="273" r:id="rId4"/>
    <p:sldId id="298" r:id="rId5"/>
    <p:sldId id="279" r:id="rId6"/>
    <p:sldId id="299" r:id="rId7"/>
    <p:sldId id="288" r:id="rId8"/>
    <p:sldId id="300" r:id="rId9"/>
    <p:sldId id="301" r:id="rId10"/>
    <p:sldId id="302" r:id="rId11"/>
    <p:sldId id="304" r:id="rId12"/>
    <p:sldId id="305" r:id="rId13"/>
    <p:sldId id="290" r:id="rId14"/>
    <p:sldId id="307" r:id="rId15"/>
    <p:sldId id="308" r:id="rId16"/>
    <p:sldId id="309" r:id="rId17"/>
    <p:sldId id="310" r:id="rId18"/>
    <p:sldId id="295" r:id="rId19"/>
    <p:sldId id="275" r:id="rId20"/>
    <p:sldId id="297" r:id="rId21"/>
  </p:sldIdLst>
  <p:sldSz cx="12190413" cy="6858000"/>
  <p:notesSz cx="6858000" cy="9144000"/>
  <p:embeddedFontLst>
    <p:embeddedFont>
      <p:font typeface="Arial Rounded MT Bold" panose="020F0704030504030204" pitchFamily="34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mbria Math" panose="02040503050406030204" pitchFamily="18" charset="0"/>
      <p:regular r:id="rId29"/>
    </p:embeddedFont>
    <p:embeddedFont>
      <p:font typeface="Pirulen" panose="02010600030101010101" charset="0"/>
      <p:regular r:id="rId30"/>
    </p:embeddedFont>
    <p:embeddedFont>
      <p:font typeface="UKIJ Qolyazma" panose="02010600030101010101" charset="0"/>
      <p:regular r:id="rId31"/>
    </p:embeddedFont>
    <p:embeddedFont>
      <p:font typeface="微软雅黑" panose="020B0503020204020204" pitchFamily="34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BBD7"/>
    <a:srgbClr val="2FC9FF"/>
    <a:srgbClr val="57EBFD"/>
    <a:srgbClr val="0066CC"/>
    <a:srgbClr val="00458A"/>
    <a:srgbClr val="53D2FF"/>
    <a:srgbClr val="41A0DA"/>
    <a:srgbClr val="000000"/>
    <a:srgbClr val="FFB829"/>
    <a:srgbClr val="D2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01" autoAdjust="0"/>
    <p:restoredTop sz="90049" autoAdjust="0"/>
  </p:normalViewPr>
  <p:slideViewPr>
    <p:cSldViewPr>
      <p:cViewPr varScale="1">
        <p:scale>
          <a:sx n="96" d="100"/>
          <a:sy n="96" d="100"/>
        </p:scale>
        <p:origin x="918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FF6390B-3272-44A9-988E-DFAD4DFCA7F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758E87-20D3-4F36-A72A-41EB556DF02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640DE0-E3DA-4590-9781-5B09ED785B6A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EB4D94-D0D4-4538-A2B2-31831176F9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EAC15E-510C-47BE-9EF6-E36D2F43BD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C9A1C4-4AFA-4E89-893D-754FF74C2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74718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0E5BC-B417-466E-A76A-1359E7C5B0BB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0E0E2-7263-44C4-AAA9-733DBA7BD2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30926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5473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958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06836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1575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7119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21135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18591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28610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4844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222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880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269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4884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42185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0310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052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360data\重要数据\桌面\Hi-Tech Logo Re[00_00_10][20140808-141553-1]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灯片编号占位符 8">
            <a:extLst>
              <a:ext uri="{FF2B5EF4-FFF2-40B4-BE49-F238E27FC236}">
                <a16:creationId xmlns:a16="http://schemas.microsoft.com/office/drawing/2014/main" id="{08E811A5-235C-4D52-930B-7BA4B9C30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i-Tech Logo Reveal 02_1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0413" cy="6856413"/>
          </a:xfrm>
          <a:prstGeom prst="rect">
            <a:avLst/>
          </a:prstGeom>
        </p:spPr>
      </p:pic>
      <p:sp>
        <p:nvSpPr>
          <p:cNvPr id="4" name="灯片编号占位符 8">
            <a:extLst>
              <a:ext uri="{FF2B5EF4-FFF2-40B4-BE49-F238E27FC236}">
                <a16:creationId xmlns:a16="http://schemas.microsoft.com/office/drawing/2014/main" id="{DC14202F-372F-4586-8941-7402B52E4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6463" y="6356351"/>
            <a:ext cx="284443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ransition spd="slow">
    <p:push dir="r"/>
  </p:transition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17"/>
          <p:cNvSpPr txBox="1"/>
          <p:nvPr/>
        </p:nvSpPr>
        <p:spPr>
          <a:xfrm>
            <a:off x="4727054" y="1515073"/>
            <a:ext cx="67685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57EBFD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方正姚体" pitchFamily="2" charset="-122"/>
                <a:cs typeface="Times New Roman" panose="02020603050405020304" pitchFamily="18" charset="0"/>
              </a:rPr>
              <a:t>Performance Evaluator of Computational Blimps </a:t>
            </a:r>
            <a:endParaRPr lang="zh-CN" altLang="en-US" sz="4000" dirty="0">
              <a:solidFill>
                <a:srgbClr val="57EBFD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latin typeface="Times New Roman" panose="02020603050405020304" pitchFamily="18" charset="0"/>
              <a:ea typeface="方正姚体" pitchFamily="2" charset="-122"/>
              <a:cs typeface="Times New Roman" panose="02020603050405020304" pitchFamily="18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789613" y="3280824"/>
            <a:ext cx="4951322" cy="144655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ECE 209 Course Presentation</a:t>
            </a:r>
          </a:p>
          <a:p>
            <a:pPr algn="ctr"/>
            <a:r>
              <a:rPr lang="en-US" altLang="zh-CN" sz="2000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Team members: </a:t>
            </a:r>
          </a:p>
          <a:p>
            <a:pPr algn="ctr"/>
            <a:r>
              <a:rPr lang="en-US" altLang="zh-CN" sz="2000" dirty="0" err="1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Hongyi</a:t>
            </a:r>
            <a:r>
              <a:rPr lang="en-US" altLang="zh-CN" sz="2000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Li, Zhao Lei, </a:t>
            </a:r>
            <a:r>
              <a:rPr lang="en-US" altLang="zh-CN" sz="2000" dirty="0" err="1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Yifei</a:t>
            </a:r>
            <a:r>
              <a:rPr lang="en-US" altLang="zh-CN" sz="2000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Chen, </a:t>
            </a:r>
            <a:r>
              <a:rPr lang="en-US" altLang="zh-CN" sz="2000" dirty="0" err="1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Zeyu</a:t>
            </a:r>
            <a:r>
              <a:rPr lang="en-US" altLang="zh-CN" sz="2000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Wang, Zhaoliang Zheng</a:t>
            </a:r>
            <a:endParaRPr lang="zh-CN" altLang="en-US" sz="2000" dirty="0">
              <a:solidFill>
                <a:srgbClr val="00B0F0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897659" y="4273533"/>
            <a:ext cx="757585" cy="379603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4655244" y="4653136"/>
            <a:ext cx="100850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1" descr="D:\360data\重要数据\桌面\66666666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2" descr="D:\360data\重要数据\桌面\55555555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3" descr="D:\360data\重要数据\桌面\444444444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4" descr="D:\360data\重要数据\桌面\33333333333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5" descr="D:\360data\重要数据\桌面\22222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6" descr="D:\360data\重要数据\桌面\11111111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84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LOGO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84528" y="2137015"/>
            <a:ext cx="1140636" cy="1143809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E343FA7-A977-4D7E-B77D-11C62F8C6987}"/>
              </a:ext>
            </a:extLst>
          </p:cNvPr>
          <p:cNvSpPr txBox="1"/>
          <p:nvPr/>
        </p:nvSpPr>
        <p:spPr>
          <a:xfrm>
            <a:off x="5789613" y="4786691"/>
            <a:ext cx="4951322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E-mails: </a:t>
            </a:r>
          </a:p>
          <a:p>
            <a:pPr algn="ctr"/>
            <a:r>
              <a:rPr lang="en-US" altLang="zh-CN" sz="1600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hongyil6@g.ucla.edu</a:t>
            </a:r>
          </a:p>
          <a:p>
            <a:pPr algn="ctr"/>
            <a:r>
              <a:rPr lang="en-US" altLang="zh-CN" sz="1600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zlei@g.ucla.edu </a:t>
            </a:r>
          </a:p>
          <a:p>
            <a:pPr algn="ctr"/>
            <a:r>
              <a:rPr lang="en-US" altLang="zh-CN" sz="1600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cyf@g.ucla.edu</a:t>
            </a:r>
          </a:p>
          <a:p>
            <a:pPr algn="ctr"/>
            <a:r>
              <a:rPr lang="en-US" altLang="zh-CN" sz="1600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zeyuwang@ucla.edu</a:t>
            </a:r>
          </a:p>
          <a:p>
            <a:pPr algn="ctr"/>
            <a:r>
              <a:rPr lang="en-US" altLang="zh-CN" sz="1600" dirty="0">
                <a:solidFill>
                  <a:srgbClr val="00B0F0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zhz03@g.ucla.edu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A620B0-0E62-4FCF-B34A-E94EC1E98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68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0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32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4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36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0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7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53" presetClass="exit" presetSubtype="32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2" dur="1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4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419562" y="239850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1198662" y="404664"/>
            <a:ext cx="22796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53D2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Propulsion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AD55CE7-6EED-46D3-AD7F-43834C2CACB1}"/>
              </a:ext>
            </a:extLst>
          </p:cNvPr>
          <p:cNvSpPr txBox="1"/>
          <p:nvPr/>
        </p:nvSpPr>
        <p:spPr>
          <a:xfrm>
            <a:off x="1062786" y="1578985"/>
            <a:ext cx="7305187" cy="3225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Thrust: </a:t>
            </a:r>
            <a:r>
              <a:rPr lang="zh-CN" altLang="en-US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𝑇</a:t>
            </a: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= </a:t>
            </a:r>
            <a:r>
              <a:rPr lang="zh-CN" altLang="en-US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𝜏𝜌𝜔</a:t>
            </a: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^2 </a:t>
            </a:r>
            <a:r>
              <a:rPr lang="zh-CN" altLang="en-US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𝑅</a:t>
            </a: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^4 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𝜌 </a:t>
            </a: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is the air density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𝜔 </a:t>
            </a: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is the angular rate of the propellers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𝑅 </a:t>
            </a: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is the radius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Assume: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𝜌 </a:t>
            </a: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is 1.29Kg/m³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𝜔 </a:t>
            </a: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is 40000RPM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𝑅 </a:t>
            </a: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is 60 mm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Then we get </a:t>
            </a:r>
            <a:r>
              <a:rPr lang="zh-CN" altLang="en-US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𝑇 </a:t>
            </a: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= 1.07 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57690DC-9E82-4FD2-897D-8C2670757E21}"/>
                  </a:ext>
                </a:extLst>
              </p:cNvPr>
              <p:cNvSpPr txBox="1"/>
              <p:nvPr/>
            </p:nvSpPr>
            <p:spPr>
              <a:xfrm>
                <a:off x="5375126" y="3897036"/>
                <a:ext cx="3859905" cy="9466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accPr>
                      <m:e>
                        <m:r>
                          <a:rPr lang="en-US" sz="140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𝑙</m:t>
                        </m:r>
                      </m:e>
                    </m:acc>
                    <m:r>
                      <a:rPr lang="en-US" sz="140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 </m:t>
                    </m:r>
                  </m:oMath>
                </a14:m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 represents the position vector of each propeller with respect to center of mass</a:t>
                </a:r>
                <a:endParaRPr lang="zh-CN" altLang="en-US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>
                  <a:lnSpc>
                    <a:spcPct val="130000"/>
                  </a:lnSpc>
                </a:pPr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57690DC-9E82-4FD2-897D-8C2670757E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5126" y="3897036"/>
                <a:ext cx="3859905" cy="946669"/>
              </a:xfrm>
              <a:prstGeom prst="rect">
                <a:avLst/>
              </a:prstGeom>
              <a:blipFill>
                <a:blip r:embed="rId3"/>
                <a:stretch>
                  <a:fillRect l="-316" r="-1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TextBox 65">
            <a:extLst>
              <a:ext uri="{FF2B5EF4-FFF2-40B4-BE49-F238E27FC236}">
                <a16:creationId xmlns:a16="http://schemas.microsoft.com/office/drawing/2014/main" id="{F2E3EDC1-1D00-40F7-8699-EA404D98C657}"/>
              </a:ext>
            </a:extLst>
          </p:cNvPr>
          <p:cNvSpPr txBox="1"/>
          <p:nvPr/>
        </p:nvSpPr>
        <p:spPr>
          <a:xfrm>
            <a:off x="1040215" y="5848248"/>
            <a:ext cx="9551862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M. </a:t>
            </a:r>
            <a:r>
              <a:rPr lang="en-US" altLang="zh-CN" sz="12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Battipede</a:t>
            </a: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/ M. </a:t>
            </a:r>
            <a:r>
              <a:rPr lang="en-US" altLang="zh-CN" sz="12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Lando</a:t>
            </a: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,^ and P. Gili^  MATHEMATICAL MODELLING OF AN INNOVATIVE UNMANNED AIRSHIP FOR ITS CONTROL LAW DESIGN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6CB37C-7BC5-4702-A18B-2087C7BD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10</a:t>
            </a:fld>
            <a:endParaRPr lang="zh-CN" alt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8020AA7-A765-48CF-8481-CABC281DBFFB}"/>
                  </a:ext>
                </a:extLst>
              </p:cNvPr>
              <p:cNvSpPr txBox="1"/>
              <p:nvPr/>
            </p:nvSpPr>
            <p:spPr>
              <a:xfrm>
                <a:off x="5375126" y="1578985"/>
                <a:ext cx="6406278" cy="21394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  <m:sub>
                        <m: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𝑥</m:t>
                        </m:r>
                      </m:sub>
                    </m:sSub>
                    <m:r>
                      <a:rPr lang="en-US" altLang="zh-CN" sz="1400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1400" b="0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Pr</m:t>
                    </m:r>
                    <m:func>
                      <m:funcPr>
                        <m:ctrlP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uncPr>
                      <m:fName>
                        <m: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∑</m:t>
                        </m:r>
                      </m:fName>
                      <m:e>
                        <m:func>
                          <m:funcPr>
                            <m:ctrlPr>
                              <a:rPr lang="en-US" altLang="zh-CN" sz="1400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sz="1400" b="0" i="0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Pr</m:t>
                            </m:r>
                          </m:fName>
                          <m:e>
                            <m:r>
                              <a:rPr lang="en-US" altLang="zh-CN" sz="1400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𝐽𝑥</m:t>
                            </m:r>
                          </m:e>
                        </m:func>
                        <m: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 </m:t>
                        </m:r>
                        <m:acc>
                          <m:accPr>
                            <m:chr m:val="⃗"/>
                            <m:ctrlPr>
                              <a:rPr lang="en-US" altLang="zh-CN" sz="1400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accPr>
                          <m:e>
                            <m:r>
                              <a:rPr lang="en-US" altLang="zh-CN" sz="1400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𝑇</m:t>
                            </m:r>
                          </m:e>
                        </m:acc>
                        <m: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 </m:t>
                        </m:r>
                      </m:e>
                    </m:func>
                    <m:r>
                      <a:rPr lang="en-US" altLang="zh-CN" sz="1400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=∑|</m:t>
                    </m:r>
                    <m:acc>
                      <m:accPr>
                        <m:chr m:val="⃗"/>
                        <m:ctrlP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accPr>
                      <m:e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𝑇</m:t>
                        </m:r>
                      </m:e>
                    </m:acc>
                    <m:r>
                      <a:rPr lang="en-US" altLang="zh-CN" sz="1400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|</m:t>
                    </m:r>
                    <m:r>
                      <a:rPr lang="en-US" altLang="zh-CN" sz="1400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𝑐𝑜𝑠</m:t>
                    </m:r>
                    <m:r>
                      <a:rPr lang="zh-CN" altLang="en-US" sz="1400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𝜑</m:t>
                    </m:r>
                  </m:oMath>
                </a14:m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  (</a:t>
                </a:r>
                <a14:m>
                  <m:oMath xmlns:m="http://schemas.openxmlformats.org/officeDocument/2006/math">
                    <m:r>
                      <a:rPr lang="zh-CN" altLang="en-US" sz="1400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𝜑</m:t>
                    </m:r>
                  </m:oMath>
                </a14:m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 is the angle between axis x and vector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accPr>
                      <m:e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𝑇</m:t>
                        </m:r>
                      </m:e>
                    </m:acc>
                  </m:oMath>
                </a14:m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)</a:t>
                </a:r>
              </a:p>
              <a:p>
                <a:pPr>
                  <a:lnSpc>
                    <a:spcPct val="13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  <m:sub>
                        <m: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𝑦</m:t>
                        </m:r>
                      </m:sub>
                    </m:sSub>
                    <m:r>
                      <a:rPr lang="en-US" altLang="zh-CN" sz="1400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140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Pr</m:t>
                    </m:r>
                    <m:func>
                      <m:funcPr>
                        <m:ctrlP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uncPr>
                      <m:fName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∑</m:t>
                        </m:r>
                      </m:fName>
                      <m:e>
                        <m:func>
                          <m:funcPr>
                            <m:ctrlPr>
                              <a:rPr lang="en-US" altLang="zh-CN" sz="1400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sz="140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Pr</m:t>
                            </m:r>
                          </m:fName>
                          <m:e>
                            <m:r>
                              <a:rPr lang="en-US" altLang="zh-CN" sz="1400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𝐽𝑥</m:t>
                            </m:r>
                          </m:e>
                        </m:func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 </m:t>
                        </m:r>
                        <m:acc>
                          <m:accPr>
                            <m:chr m:val="⃗"/>
                            <m:ctrlPr>
                              <a:rPr lang="en-US" altLang="zh-CN" sz="1400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accPr>
                          <m:e>
                            <m:r>
                              <a:rPr lang="en-US" altLang="zh-CN" sz="1400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𝑇</m:t>
                            </m:r>
                          </m:e>
                        </m:acc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 </m:t>
                        </m:r>
                      </m:e>
                    </m:func>
                    <m:r>
                      <a:rPr lang="en-US" altLang="zh-CN" sz="1400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=∑|</m:t>
                    </m:r>
                    <m:acc>
                      <m:accPr>
                        <m:chr m:val="⃗"/>
                        <m:ctrlP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accPr>
                      <m:e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𝑇</m:t>
                        </m:r>
                      </m:e>
                    </m:acc>
                    <m:r>
                      <a:rPr lang="en-US" altLang="zh-CN" sz="1400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|</m:t>
                    </m:r>
                    <m:r>
                      <a:rPr lang="en-US" altLang="zh-CN" sz="1400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𝑐𝑜𝑠</m:t>
                    </m:r>
                    <m:r>
                      <a:rPr lang="zh-CN" altLang="en-US" sz="140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𝛼</m:t>
                    </m:r>
                  </m:oMath>
                </a14:m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  (</a:t>
                </a:r>
                <a14:m>
                  <m:oMath xmlns:m="http://schemas.openxmlformats.org/officeDocument/2006/math">
                    <m:r>
                      <a:rPr lang="zh-CN" altLang="en-US" sz="140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𝛼</m:t>
                    </m:r>
                  </m:oMath>
                </a14:m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 is the angle between axis x and vector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accPr>
                      <m:e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𝑇</m:t>
                        </m:r>
                      </m:e>
                    </m:acc>
                  </m:oMath>
                </a14:m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)</a:t>
                </a:r>
              </a:p>
              <a:p>
                <a:pPr>
                  <a:lnSpc>
                    <a:spcPct val="13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  <m:sub>
                        <m: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𝑧</m:t>
                        </m:r>
                      </m:sub>
                    </m:sSub>
                    <m:r>
                      <a:rPr lang="en-US" altLang="zh-CN" sz="1400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140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Pr</m:t>
                    </m:r>
                    <m:func>
                      <m:funcPr>
                        <m:ctrlP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uncPr>
                      <m:fName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∑</m:t>
                        </m:r>
                      </m:fName>
                      <m:e>
                        <m:func>
                          <m:funcPr>
                            <m:ctrlPr>
                              <a:rPr lang="en-US" altLang="zh-CN" sz="1400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sz="140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Pr</m:t>
                            </m:r>
                          </m:fName>
                          <m:e>
                            <m:r>
                              <a:rPr lang="en-US" altLang="zh-CN" sz="1400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𝐽𝑥</m:t>
                            </m:r>
                          </m:e>
                        </m:func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 </m:t>
                        </m:r>
                        <m:acc>
                          <m:accPr>
                            <m:chr m:val="⃗"/>
                            <m:ctrlPr>
                              <a:rPr lang="en-US" altLang="zh-CN" sz="1400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accPr>
                          <m:e>
                            <m:r>
                              <a:rPr lang="en-US" altLang="zh-CN" sz="1400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𝑇</m:t>
                            </m:r>
                          </m:e>
                        </m:acc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 </m:t>
                        </m:r>
                      </m:e>
                    </m:func>
                    <m:r>
                      <a:rPr lang="en-US" altLang="zh-CN" sz="1400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=∑|</m:t>
                    </m:r>
                    <m:acc>
                      <m:accPr>
                        <m:chr m:val="⃗"/>
                        <m:ctrlP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accPr>
                      <m:e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𝑇</m:t>
                        </m:r>
                      </m:e>
                    </m:acc>
                    <m:r>
                      <a:rPr lang="en-US" altLang="zh-CN" sz="1400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|</m:t>
                    </m:r>
                    <m:r>
                      <a:rPr lang="en-US" altLang="zh-CN" sz="1400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𝑐𝑜𝑠</m:t>
                    </m:r>
                    <m:r>
                      <a:rPr lang="zh-CN" altLang="en-US" sz="140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𝛽</m:t>
                    </m:r>
                  </m:oMath>
                </a14:m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  (</a:t>
                </a:r>
                <a14:m>
                  <m:oMath xmlns:m="http://schemas.openxmlformats.org/officeDocument/2006/math">
                    <m:r>
                      <a:rPr lang="zh-CN" altLang="en-US" sz="140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𝛽</m:t>
                    </m:r>
                  </m:oMath>
                </a14:m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 is the angle between axis x and vector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accPr>
                      <m:e>
                        <m:r>
                          <a:rPr lang="en-US" altLang="zh-CN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𝑇</m:t>
                        </m:r>
                      </m:e>
                    </m:acc>
                  </m:oMath>
                </a14:m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)</a:t>
                </a:r>
              </a:p>
              <a:p>
                <a:pPr>
                  <a:lnSpc>
                    <a:spcPct val="130000"/>
                  </a:lnSpc>
                </a:pPr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>
                  <a:lnSpc>
                    <a:spcPct val="130000"/>
                  </a:lnSpc>
                </a:pP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140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accPr>
                      <m:e>
                        <m: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𝑀</m:t>
                        </m:r>
                      </m:e>
                    </m:acc>
                    <m:r>
                      <a:rPr lang="en-US" altLang="zh-CN" sz="1400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 </m:t>
                    </m:r>
                    <m:acc>
                      <m:accPr>
                        <m:chr m:val="⃗"/>
                        <m:ctrlP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accPr>
                      <m:e>
                        <m: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</m:acc>
                    <m:r>
                      <a:rPr lang="en-US" altLang="zh-CN" sz="1400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 </m:t>
                    </m:r>
                    <m:acc>
                      <m:accPr>
                        <m:chr m:val="⃗"/>
                        <m:ctrlP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accPr>
                      <m:e>
                        <m: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𝑙</m:t>
                        </m:r>
                      </m:e>
                    </m:acc>
                    <m:r>
                      <a:rPr lang="en-US" altLang="zh-CN" sz="1400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 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400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𝐹𝑧</m:t>
                              </m:r>
                            </m:e>
                            <m:e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−</m:t>
                              </m:r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𝐹𝑦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−</m:t>
                              </m:r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𝐹𝑧</m:t>
                              </m:r>
                            </m:e>
                            <m:e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𝐹𝑥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𝐹𝑦</m:t>
                              </m:r>
                            </m:e>
                            <m:e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𝐹𝑥</m:t>
                              </m:r>
                            </m:e>
                            <m:e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altLang="zh-CN" sz="1400" b="0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1400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𝑙</m:t>
                              </m:r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𝑥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𝑙𝑦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1400" b="0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𝑙𝑧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 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8020AA7-A765-48CF-8481-CABC281DBF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5126" y="1578985"/>
                <a:ext cx="6406278" cy="21394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0381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10" dur="8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8" grpId="0"/>
      <p:bldP spid="59" grpId="0"/>
      <p:bldP spid="66" grpId="0"/>
      <p:bldP spid="3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419562" y="239850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1198662" y="404664"/>
            <a:ext cx="33123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53D2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Aerodynamic Force</a:t>
            </a:r>
          </a:p>
        </p:txBody>
      </p:sp>
      <p:grpSp>
        <p:nvGrpSpPr>
          <p:cNvPr id="25" name="组合 22">
            <a:extLst>
              <a:ext uri="{FF2B5EF4-FFF2-40B4-BE49-F238E27FC236}">
                <a16:creationId xmlns:a16="http://schemas.microsoft.com/office/drawing/2014/main" id="{7E14CE4D-6C1A-482A-8C91-7ABEA29C8C62}"/>
              </a:ext>
            </a:extLst>
          </p:cNvPr>
          <p:cNvGrpSpPr/>
          <p:nvPr/>
        </p:nvGrpSpPr>
        <p:grpSpPr>
          <a:xfrm rot="16200000">
            <a:off x="1004080" y="3839715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26" name="Rectangle 11">
              <a:extLst>
                <a:ext uri="{FF2B5EF4-FFF2-40B4-BE49-F238E27FC236}">
                  <a16:creationId xmlns:a16="http://schemas.microsoft.com/office/drawing/2014/main" id="{E098E5F2-8BA1-4D61-8788-7DDDF3A55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Rectangle 20">
              <a:extLst>
                <a:ext uri="{FF2B5EF4-FFF2-40B4-BE49-F238E27FC236}">
                  <a16:creationId xmlns:a16="http://schemas.microsoft.com/office/drawing/2014/main" id="{98A23AB8-75E2-4B7C-BD41-9485238E4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Oval 21">
              <a:extLst>
                <a:ext uri="{FF2B5EF4-FFF2-40B4-BE49-F238E27FC236}">
                  <a16:creationId xmlns:a16="http://schemas.microsoft.com/office/drawing/2014/main" id="{EFE37F72-0F39-42AF-A4D5-9EB3B85E07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26">
            <a:extLst>
              <a:ext uri="{FF2B5EF4-FFF2-40B4-BE49-F238E27FC236}">
                <a16:creationId xmlns:a16="http://schemas.microsoft.com/office/drawing/2014/main" id="{871C4AAB-2133-46CC-B330-28E2960FA01C}"/>
              </a:ext>
            </a:extLst>
          </p:cNvPr>
          <p:cNvGrpSpPr/>
          <p:nvPr/>
        </p:nvGrpSpPr>
        <p:grpSpPr>
          <a:xfrm>
            <a:off x="1385304" y="4222450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35" name="Rectangle 11">
              <a:extLst>
                <a:ext uri="{FF2B5EF4-FFF2-40B4-BE49-F238E27FC236}">
                  <a16:creationId xmlns:a16="http://schemas.microsoft.com/office/drawing/2014/main" id="{F9A44892-5A5F-4EBA-9968-4688A08B8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Rectangle 20">
              <a:extLst>
                <a:ext uri="{FF2B5EF4-FFF2-40B4-BE49-F238E27FC236}">
                  <a16:creationId xmlns:a16="http://schemas.microsoft.com/office/drawing/2014/main" id="{9AAE57A8-A34B-4E88-99AC-A08187EFD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Oval 21">
              <a:extLst>
                <a:ext uri="{FF2B5EF4-FFF2-40B4-BE49-F238E27FC236}">
                  <a16:creationId xmlns:a16="http://schemas.microsoft.com/office/drawing/2014/main" id="{0BB6CA46-0645-4A97-9D2C-83BB6AEB8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46" name="直接连接符 40">
            <a:extLst>
              <a:ext uri="{FF2B5EF4-FFF2-40B4-BE49-F238E27FC236}">
                <a16:creationId xmlns:a16="http://schemas.microsoft.com/office/drawing/2014/main" id="{1FFEFB74-485E-434E-9895-68E664552EEC}"/>
              </a:ext>
            </a:extLst>
          </p:cNvPr>
          <p:cNvCxnSpPr/>
          <p:nvPr/>
        </p:nvCxnSpPr>
        <p:spPr>
          <a:xfrm flipV="1">
            <a:off x="1439178" y="2479445"/>
            <a:ext cx="851746" cy="791694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2">
            <a:extLst>
              <a:ext uri="{FF2B5EF4-FFF2-40B4-BE49-F238E27FC236}">
                <a16:creationId xmlns:a16="http://schemas.microsoft.com/office/drawing/2014/main" id="{0658153D-5233-428A-9717-B5EA4B2BA4C3}"/>
              </a:ext>
            </a:extLst>
          </p:cNvPr>
          <p:cNvCxnSpPr/>
          <p:nvPr/>
        </p:nvCxnSpPr>
        <p:spPr>
          <a:xfrm>
            <a:off x="2290924" y="2479445"/>
            <a:ext cx="1336877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AD55CE7-6EED-46D3-AD7F-43834C2CACB1}"/>
              </a:ext>
            </a:extLst>
          </p:cNvPr>
          <p:cNvSpPr txBox="1"/>
          <p:nvPr/>
        </p:nvSpPr>
        <p:spPr>
          <a:xfrm>
            <a:off x="5533315" y="2223406"/>
            <a:ext cx="6406295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Differential pressure resistance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Friction resistance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Lift force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57F3910-F31E-4A61-B4EB-9827D8019147}"/>
              </a:ext>
            </a:extLst>
          </p:cNvPr>
          <p:cNvSpPr txBox="1"/>
          <p:nvPr/>
        </p:nvSpPr>
        <p:spPr>
          <a:xfrm>
            <a:off x="3692305" y="2265946"/>
            <a:ext cx="17659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Force Source</a:t>
            </a:r>
          </a:p>
        </p:txBody>
      </p:sp>
      <p:cxnSp>
        <p:nvCxnSpPr>
          <p:cNvPr id="57" name="直接连接符 65">
            <a:extLst>
              <a:ext uri="{FF2B5EF4-FFF2-40B4-BE49-F238E27FC236}">
                <a16:creationId xmlns:a16="http://schemas.microsoft.com/office/drawing/2014/main" id="{C2F2411E-97DE-4A8E-9ECB-D1FCF8B981E0}"/>
              </a:ext>
            </a:extLst>
          </p:cNvPr>
          <p:cNvCxnSpPr/>
          <p:nvPr/>
        </p:nvCxnSpPr>
        <p:spPr>
          <a:xfrm>
            <a:off x="2444390" y="4285963"/>
            <a:ext cx="514972" cy="349459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66">
            <a:extLst>
              <a:ext uri="{FF2B5EF4-FFF2-40B4-BE49-F238E27FC236}">
                <a16:creationId xmlns:a16="http://schemas.microsoft.com/office/drawing/2014/main" id="{BD092F14-BB40-4057-A650-87B5B8AF5E79}"/>
              </a:ext>
            </a:extLst>
          </p:cNvPr>
          <p:cNvCxnSpPr/>
          <p:nvPr/>
        </p:nvCxnSpPr>
        <p:spPr>
          <a:xfrm>
            <a:off x="2968985" y="4635197"/>
            <a:ext cx="72332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57690DC-9E82-4FD2-897D-8C2670757E21}"/>
              </a:ext>
            </a:extLst>
          </p:cNvPr>
          <p:cNvSpPr txBox="1"/>
          <p:nvPr/>
        </p:nvSpPr>
        <p:spPr>
          <a:xfrm>
            <a:off x="5533315" y="3727250"/>
            <a:ext cx="5712435" cy="2585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Aerodynamic coefficients (Analysis in </a:t>
            </a:r>
            <a:r>
              <a:rPr lang="en-US" altLang="zh-CN" sz="14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x,y,z</a:t>
            </a: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planes)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ρ: Air density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v: Speed of body relative to the fluid (Decomposition in </a:t>
            </a:r>
            <a:r>
              <a:rPr lang="en-US" altLang="zh-CN" sz="14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x,y,z</a:t>
            </a: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planes)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V: volume of body, it is common practice to express the reference area in terms of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ꭤ,ꞵ: Angle of attack; angle of sideslip</a:t>
            </a:r>
          </a:p>
          <a:p>
            <a:pPr>
              <a:lnSpc>
                <a:spcPct val="130000"/>
              </a:lnSpc>
            </a:pPr>
            <a:endParaRPr lang="zh-CN" altLang="en-US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10C1A67-F4D1-4784-9191-163C2CFD05A7}"/>
              </a:ext>
            </a:extLst>
          </p:cNvPr>
          <p:cNvSpPr txBox="1"/>
          <p:nvPr/>
        </p:nvSpPr>
        <p:spPr>
          <a:xfrm>
            <a:off x="3728141" y="4460692"/>
            <a:ext cx="17563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Drag Model Inputs</a:t>
            </a:r>
          </a:p>
          <a:p>
            <a:pPr algn="ctr"/>
            <a:endParaRPr lang="zh-CN" altLang="en-US" sz="2000" dirty="0">
              <a:solidFill>
                <a:srgbClr val="53D2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1" name="组合 27">
            <a:extLst>
              <a:ext uri="{FF2B5EF4-FFF2-40B4-BE49-F238E27FC236}">
                <a16:creationId xmlns:a16="http://schemas.microsoft.com/office/drawing/2014/main" id="{86B4D3D7-7CCF-4853-ADBF-4D9A38ACD2A8}"/>
              </a:ext>
            </a:extLst>
          </p:cNvPr>
          <p:cNvGrpSpPr/>
          <p:nvPr/>
        </p:nvGrpSpPr>
        <p:grpSpPr>
          <a:xfrm>
            <a:off x="1035513" y="3882782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D033D076-CC61-43A6-B5CD-24D21423DF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FD868138-5912-42C2-B4E8-DC31EE77E1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6CB37C-7BC5-4702-A18B-2087C7BD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11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60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1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76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6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46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7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8" grpId="0"/>
      <p:bldP spid="49" grpId="0"/>
      <p:bldP spid="59" grpId="0"/>
      <p:bldP spid="6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419562" y="239850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1198661" y="404664"/>
            <a:ext cx="51547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53D2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Aerodynamic Force &amp; Moments</a:t>
            </a:r>
          </a:p>
        </p:txBody>
      </p:sp>
      <p:grpSp>
        <p:nvGrpSpPr>
          <p:cNvPr id="25" name="组合 22">
            <a:extLst>
              <a:ext uri="{FF2B5EF4-FFF2-40B4-BE49-F238E27FC236}">
                <a16:creationId xmlns:a16="http://schemas.microsoft.com/office/drawing/2014/main" id="{7E14CE4D-6C1A-482A-8C91-7ABEA29C8C62}"/>
              </a:ext>
            </a:extLst>
          </p:cNvPr>
          <p:cNvGrpSpPr/>
          <p:nvPr/>
        </p:nvGrpSpPr>
        <p:grpSpPr>
          <a:xfrm rot="16200000">
            <a:off x="1004080" y="3839715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26" name="Rectangle 11">
              <a:extLst>
                <a:ext uri="{FF2B5EF4-FFF2-40B4-BE49-F238E27FC236}">
                  <a16:creationId xmlns:a16="http://schemas.microsoft.com/office/drawing/2014/main" id="{E098E5F2-8BA1-4D61-8788-7DDDF3A55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Rectangle 20">
              <a:extLst>
                <a:ext uri="{FF2B5EF4-FFF2-40B4-BE49-F238E27FC236}">
                  <a16:creationId xmlns:a16="http://schemas.microsoft.com/office/drawing/2014/main" id="{98A23AB8-75E2-4B7C-BD41-9485238E4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Oval 21">
              <a:extLst>
                <a:ext uri="{FF2B5EF4-FFF2-40B4-BE49-F238E27FC236}">
                  <a16:creationId xmlns:a16="http://schemas.microsoft.com/office/drawing/2014/main" id="{EFE37F72-0F39-42AF-A4D5-9EB3B85E07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26">
            <a:extLst>
              <a:ext uri="{FF2B5EF4-FFF2-40B4-BE49-F238E27FC236}">
                <a16:creationId xmlns:a16="http://schemas.microsoft.com/office/drawing/2014/main" id="{871C4AAB-2133-46CC-B330-28E2960FA01C}"/>
              </a:ext>
            </a:extLst>
          </p:cNvPr>
          <p:cNvGrpSpPr/>
          <p:nvPr/>
        </p:nvGrpSpPr>
        <p:grpSpPr>
          <a:xfrm>
            <a:off x="1385304" y="4222450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35" name="Rectangle 11">
              <a:extLst>
                <a:ext uri="{FF2B5EF4-FFF2-40B4-BE49-F238E27FC236}">
                  <a16:creationId xmlns:a16="http://schemas.microsoft.com/office/drawing/2014/main" id="{F9A44892-5A5F-4EBA-9968-4688A08B8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Rectangle 20">
              <a:extLst>
                <a:ext uri="{FF2B5EF4-FFF2-40B4-BE49-F238E27FC236}">
                  <a16:creationId xmlns:a16="http://schemas.microsoft.com/office/drawing/2014/main" id="{9AAE57A8-A34B-4E88-99AC-A08187EFD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Oval 21">
              <a:extLst>
                <a:ext uri="{FF2B5EF4-FFF2-40B4-BE49-F238E27FC236}">
                  <a16:creationId xmlns:a16="http://schemas.microsoft.com/office/drawing/2014/main" id="{0BB6CA46-0645-4A97-9D2C-83BB6AEB8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46" name="直接连接符 40">
            <a:extLst>
              <a:ext uri="{FF2B5EF4-FFF2-40B4-BE49-F238E27FC236}">
                <a16:creationId xmlns:a16="http://schemas.microsoft.com/office/drawing/2014/main" id="{1FFEFB74-485E-434E-9895-68E664552EEC}"/>
              </a:ext>
            </a:extLst>
          </p:cNvPr>
          <p:cNvCxnSpPr/>
          <p:nvPr/>
        </p:nvCxnSpPr>
        <p:spPr>
          <a:xfrm flipV="1">
            <a:off x="1439178" y="2479445"/>
            <a:ext cx="851746" cy="791694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2">
            <a:extLst>
              <a:ext uri="{FF2B5EF4-FFF2-40B4-BE49-F238E27FC236}">
                <a16:creationId xmlns:a16="http://schemas.microsoft.com/office/drawing/2014/main" id="{0658153D-5233-428A-9717-B5EA4B2BA4C3}"/>
              </a:ext>
            </a:extLst>
          </p:cNvPr>
          <p:cNvCxnSpPr/>
          <p:nvPr/>
        </p:nvCxnSpPr>
        <p:spPr>
          <a:xfrm>
            <a:off x="2290924" y="2479445"/>
            <a:ext cx="1336877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AD55CE7-6EED-46D3-AD7F-43834C2CACB1}"/>
                  </a:ext>
                </a:extLst>
              </p:cNvPr>
              <p:cNvSpPr txBox="1"/>
              <p:nvPr/>
            </p:nvSpPr>
            <p:spPr>
              <a:xfrm>
                <a:off x="5491901" y="2026821"/>
                <a:ext cx="6406295" cy="20915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  <m:sub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𝑥</m:t>
                        </m:r>
                      </m:sub>
                    </m:sSub>
                    <m:r>
                      <a:rPr lang="en-US" altLang="zh-CN" sz="1400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 </m:t>
                    </m:r>
                    <m:f>
                      <m:fPr>
                        <m:ctrlP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Pr>
                      <m:num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1</m:t>
                        </m:r>
                      </m:num>
                      <m:den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𝐶</m:t>
                        </m:r>
                      </m:e>
                      <m:sub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𝐷𝑥</m:t>
                        </m:r>
                      </m:sub>
                    </m:sSub>
                    <m:r>
                      <a:rPr lang="en-US" altLang="zh-CN" sz="1400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𝜌</m:t>
                    </m:r>
                    <m:sSup>
                      <m:sSupPr>
                        <m:ctrlP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zh-CN" sz="1400" b="0" i="1" dirty="0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dPr>
                          <m:e>
                            <m:r>
                              <a:rPr lang="en-US" altLang="zh-CN" sz="1400" b="0" i="1" dirty="0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𝑣𝑐𝑜𝑠</m:t>
                            </m:r>
                            <m:r>
                              <a:rPr lang="en-US" altLang="zh-CN" sz="1400" b="0" i="1" dirty="0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𝛼</m:t>
                            </m:r>
                            <m:r>
                              <a:rPr lang="en-US" altLang="zh-CN" sz="1400" b="0" i="1" dirty="0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𝑐𝑜𝑠</m:t>
                            </m:r>
                            <m:r>
                              <a:rPr lang="en-US" altLang="zh-CN" sz="1400" b="0" i="1" dirty="0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𝛽</m:t>
                            </m:r>
                          </m:e>
                        </m:d>
                      </m:e>
                      <m:sup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𝑉</m:t>
                        </m:r>
                      </m:e>
                      <m:sup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/</m:t>
                        </m:r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3</m:t>
                        </m:r>
                      </m:sup>
                    </m:sSup>
                  </m:oMath>
                </a14:m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  <m:sub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𝑦</m:t>
                        </m:r>
                      </m:sub>
                    </m:sSub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 </m:t>
                    </m:r>
                    <m:f>
                      <m:f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Pr>
                      <m:num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1</m:t>
                        </m:r>
                      </m:num>
                      <m:den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𝐶</m:t>
                        </m:r>
                      </m:e>
                      <m:sub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𝐷</m:t>
                        </m:r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𝑦</m:t>
                        </m:r>
                      </m:sub>
                    </m:sSub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𝜌</m:t>
                    </m:r>
                    <m:sSup>
                      <m:sSup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𝜌</m:t>
                        </m:r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𝑣</m:t>
                        </m:r>
                      </m:e>
                      <m:sup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sup>
                    </m:sSup>
                    <m:r>
                      <a:rPr lang="en-US" altLang="zh-CN" sz="1400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𝑠𝑖𝑛</m:t>
                    </m:r>
                    <m:r>
                      <a:rPr lang="en-US" altLang="zh-CN" sz="1400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𝛽</m:t>
                    </m:r>
                    <m:r>
                      <m:rPr>
                        <m:sty m:val="p"/>
                      </m:rPr>
                      <a:rPr lang="en-US" altLang="zh-CN" sz="1400" b="0" i="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sin</m:t>
                    </m:r>
                    <m:r>
                      <a:rPr lang="en-US" altLang="zh-CN" sz="1400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⁡|</m:t>
                    </m:r>
                    <m:r>
                      <a:rPr lang="en-US" altLang="zh-CN" sz="1400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𝛽</m:t>
                    </m:r>
                    <m:r>
                      <a:rPr lang="en-US" altLang="zh-CN" sz="1400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|</m:t>
                    </m:r>
                    <m:sSup>
                      <m:sSup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𝑉</m:t>
                        </m:r>
                      </m:e>
                      <m:sup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/</m:t>
                        </m:r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3</m:t>
                        </m:r>
                      </m:sup>
                    </m:sSup>
                  </m:oMath>
                </a14:m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  <m:sub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𝑧</m:t>
                        </m:r>
                      </m:sub>
                    </m:sSub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Pr>
                      <m:num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1</m:t>
                        </m:r>
                      </m:num>
                      <m:den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𝐶</m:t>
                        </m:r>
                      </m:e>
                      <m:sub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𝐷</m:t>
                        </m:r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𝑧</m:t>
                        </m:r>
                      </m:sub>
                    </m:sSub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𝜌</m:t>
                    </m:r>
                    <m:sSup>
                      <m:sSup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𝜌</m:t>
                        </m:r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𝑣</m:t>
                        </m:r>
                      </m:e>
                      <m:sup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sup>
                    </m:sSup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𝑠𝑖𝑛</m:t>
                    </m:r>
                    <m:r>
                      <a:rPr lang="en-US" altLang="zh-CN" sz="1400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𝛼</m:t>
                    </m:r>
                    <m:r>
                      <m:rPr>
                        <m:sty m:val="p"/>
                      </m:rPr>
                      <a:rPr lang="en-US" altLang="zh-CN" sz="1400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sin</m:t>
                    </m:r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⁡|</m:t>
                    </m:r>
                    <m:r>
                      <a:rPr lang="en-US" altLang="zh-CN" sz="1400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𝛼</m:t>
                    </m:r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|</m:t>
                    </m:r>
                    <m:sSup>
                      <m:sSup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𝑉</m:t>
                        </m:r>
                      </m:e>
                      <m:sup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/</m:t>
                        </m:r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3</m:t>
                        </m:r>
                      </m:sup>
                    </m:sSup>
                  </m:oMath>
                </a14:m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>
                  <a:lnSpc>
                    <a:spcPct val="130000"/>
                  </a:lnSpc>
                </a:pPr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AD55CE7-6EED-46D3-AD7F-43834C2CAC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91901" y="2026821"/>
                <a:ext cx="6406295" cy="2091535"/>
              </a:xfrm>
              <a:prstGeom prst="rect">
                <a:avLst/>
              </a:prstGeom>
              <a:blipFill>
                <a:blip r:embed="rId3"/>
                <a:stretch>
                  <a:fillRect l="-1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TextBox 48">
            <a:extLst>
              <a:ext uri="{FF2B5EF4-FFF2-40B4-BE49-F238E27FC236}">
                <a16:creationId xmlns:a16="http://schemas.microsoft.com/office/drawing/2014/main" id="{657F3910-F31E-4A61-B4EB-9827D8019147}"/>
              </a:ext>
            </a:extLst>
          </p:cNvPr>
          <p:cNvSpPr txBox="1"/>
          <p:nvPr/>
        </p:nvSpPr>
        <p:spPr>
          <a:xfrm>
            <a:off x="3886044" y="2265946"/>
            <a:ext cx="13784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Net Force</a:t>
            </a:r>
          </a:p>
        </p:txBody>
      </p:sp>
      <p:cxnSp>
        <p:nvCxnSpPr>
          <p:cNvPr id="57" name="直接连接符 65">
            <a:extLst>
              <a:ext uri="{FF2B5EF4-FFF2-40B4-BE49-F238E27FC236}">
                <a16:creationId xmlns:a16="http://schemas.microsoft.com/office/drawing/2014/main" id="{C2F2411E-97DE-4A8E-9ECB-D1FCF8B981E0}"/>
              </a:ext>
            </a:extLst>
          </p:cNvPr>
          <p:cNvCxnSpPr/>
          <p:nvPr/>
        </p:nvCxnSpPr>
        <p:spPr>
          <a:xfrm>
            <a:off x="2444390" y="4285963"/>
            <a:ext cx="514972" cy="349459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66">
            <a:extLst>
              <a:ext uri="{FF2B5EF4-FFF2-40B4-BE49-F238E27FC236}">
                <a16:creationId xmlns:a16="http://schemas.microsoft.com/office/drawing/2014/main" id="{BD092F14-BB40-4057-A650-87B5B8AF5E79}"/>
              </a:ext>
            </a:extLst>
          </p:cNvPr>
          <p:cNvCxnSpPr/>
          <p:nvPr/>
        </p:nvCxnSpPr>
        <p:spPr>
          <a:xfrm>
            <a:off x="2968985" y="4635197"/>
            <a:ext cx="72332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57690DC-9E82-4FD2-897D-8C2670757E21}"/>
                  </a:ext>
                </a:extLst>
              </p:cNvPr>
              <p:cNvSpPr txBox="1"/>
              <p:nvPr/>
            </p:nvSpPr>
            <p:spPr>
              <a:xfrm>
                <a:off x="5451616" y="4221961"/>
                <a:ext cx="5712435" cy="1811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Rolling:        </a:t>
                </a:r>
                <a14:m>
                  <m:oMath xmlns:m="http://schemas.openxmlformats.org/officeDocument/2006/math">
                    <m:r>
                      <a:rPr lang="en-US" altLang="zh-CN" sz="1400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𝐿</m:t>
                    </m:r>
                    <m:r>
                      <a:rPr lang="en-US" altLang="zh-CN" sz="1400" b="0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Pr>
                      <m:num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1</m:t>
                        </m:r>
                      </m:num>
                      <m:den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𝐶</m:t>
                        </m:r>
                      </m:e>
                      <m:sub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𝐿</m:t>
                        </m:r>
                      </m:sub>
                    </m:sSub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𝜌</m:t>
                    </m:r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𝑠𝑖𝑛</m:t>
                    </m:r>
                    <m:r>
                      <a:rPr lang="en-US" altLang="zh-CN" sz="1400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𝛽</m:t>
                    </m:r>
                    <m:func>
                      <m:funcPr>
                        <m:ctrlPr>
                          <a:rPr lang="en-US" altLang="zh-CN" sz="1400" b="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1400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sin</m:t>
                        </m:r>
                      </m:fName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sz="1400" i="1" dirty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dPr>
                          <m:e>
                            <m:r>
                              <a:rPr lang="en-US" altLang="zh-CN" sz="1400" b="0" i="1" dirty="0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𝛽</m:t>
                            </m:r>
                          </m:e>
                        </m:d>
                      </m:e>
                    </m:func>
                    <m:sSup>
                      <m:sSupPr>
                        <m:ctrlP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𝑣</m:t>
                        </m:r>
                      </m:e>
                      <m:sup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𝑉</m:t>
                        </m:r>
                      </m:e>
                      <m:sup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/</m:t>
                        </m:r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3</m:t>
                        </m:r>
                      </m:sup>
                    </m:sSup>
                  </m:oMath>
                </a14:m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Pitching: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400" b="0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M</m:t>
                    </m:r>
                    <m:r>
                      <a:rPr lang="en-US" altLang="zh-CN" sz="1400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Pr>
                      <m:num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1</m:t>
                        </m:r>
                      </m:num>
                      <m:den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𝐶</m:t>
                        </m:r>
                      </m:e>
                      <m:sub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𝑀</m:t>
                        </m:r>
                      </m:sub>
                    </m:sSub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𝜌</m:t>
                    </m:r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𝑠𝑖𝑛</m:t>
                    </m:r>
                    <m:r>
                      <a:rPr lang="en-US" altLang="zh-CN" sz="1400" b="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𝛼</m:t>
                    </m:r>
                    <m:func>
                      <m:func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1400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sin</m:t>
                        </m:r>
                      </m:fName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sz="1400" i="1" dirty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dPr>
                          <m:e>
                            <m:r>
                              <a:rPr lang="en-US" altLang="zh-CN" sz="1400" b="0" i="1" dirty="0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𝛼</m:t>
                            </m:r>
                          </m:e>
                        </m:d>
                      </m:e>
                    </m:func>
                    <m:sSup>
                      <m:sSup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𝑣</m:t>
                        </m:r>
                      </m:e>
                      <m:sup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𝑉</m:t>
                        </m:r>
                      </m:e>
                      <m:sup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/</m:t>
                        </m:r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3</m:t>
                        </m:r>
                      </m:sup>
                    </m:sSup>
                  </m:oMath>
                </a14:m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Yawing:  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400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N</m:t>
                    </m:r>
                    <m:r>
                      <a:rPr lang="en-US" altLang="zh-CN" sz="1400" i="1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Pr>
                      <m:num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1</m:t>
                        </m:r>
                      </m:num>
                      <m:den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𝐶</m:t>
                        </m:r>
                      </m:e>
                      <m:sub>
                        <m:r>
                          <a:rPr lang="en-US" altLang="zh-CN" sz="1400" b="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𝑁</m:t>
                        </m:r>
                      </m:sub>
                    </m:sSub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𝜌</m:t>
                    </m:r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𝑠𝑖𝑛</m:t>
                    </m:r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𝛽</m:t>
                    </m:r>
                    <m:func>
                      <m:func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1400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sin</m:t>
                        </m:r>
                      </m:fName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sz="1400" i="1" dirty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dPr>
                          <m:e>
                            <m:r>
                              <a:rPr lang="en-US" altLang="zh-CN" sz="1400" i="1" dirty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𝛽</m:t>
                            </m:r>
                          </m:e>
                        </m:d>
                      </m:e>
                    </m:func>
                    <m:sSup>
                      <m:sSup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𝑣</m:t>
                        </m:r>
                      </m:e>
                      <m:sup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𝑉</m:t>
                        </m:r>
                      </m:e>
                      <m:sup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2</m:t>
                        </m:r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/</m:t>
                        </m:r>
                        <m: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3</m:t>
                        </m:r>
                      </m:sup>
                    </m:sSup>
                  </m:oMath>
                </a14:m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>
                  <a:lnSpc>
                    <a:spcPct val="130000"/>
                  </a:lnSpc>
                </a:pPr>
                <a:endParaRPr lang="zh-CN" altLang="en-US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>
                  <a:lnSpc>
                    <a:spcPct val="130000"/>
                  </a:lnSpc>
                </a:pPr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57690DC-9E82-4FD2-897D-8C2670757E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1616" y="4221961"/>
                <a:ext cx="5712435" cy="1811458"/>
              </a:xfrm>
              <a:prstGeom prst="rect">
                <a:avLst/>
              </a:prstGeom>
              <a:blipFill>
                <a:blip r:embed="rId4"/>
                <a:stretch>
                  <a:fillRect l="-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0" name="TextBox 59">
            <a:extLst>
              <a:ext uri="{FF2B5EF4-FFF2-40B4-BE49-F238E27FC236}">
                <a16:creationId xmlns:a16="http://schemas.microsoft.com/office/drawing/2014/main" id="{D10C1A67-F4D1-4784-9191-163C2CFD05A7}"/>
              </a:ext>
            </a:extLst>
          </p:cNvPr>
          <p:cNvSpPr txBox="1"/>
          <p:nvPr/>
        </p:nvSpPr>
        <p:spPr>
          <a:xfrm>
            <a:off x="3728141" y="4460692"/>
            <a:ext cx="1756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Moment</a:t>
            </a:r>
          </a:p>
          <a:p>
            <a:pPr algn="ctr"/>
            <a:endParaRPr lang="zh-CN" altLang="en-US" sz="2000" dirty="0">
              <a:solidFill>
                <a:srgbClr val="53D2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1" name="组合 27">
            <a:extLst>
              <a:ext uri="{FF2B5EF4-FFF2-40B4-BE49-F238E27FC236}">
                <a16:creationId xmlns:a16="http://schemas.microsoft.com/office/drawing/2014/main" id="{86B4D3D7-7CCF-4853-ADBF-4D9A38ACD2A8}"/>
              </a:ext>
            </a:extLst>
          </p:cNvPr>
          <p:cNvGrpSpPr/>
          <p:nvPr/>
        </p:nvGrpSpPr>
        <p:grpSpPr>
          <a:xfrm>
            <a:off x="1035513" y="3882782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D033D076-CC61-43A6-B5CD-24D21423DF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FD868138-5912-42C2-B4E8-DC31EE77E1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6CB37C-7BC5-4702-A18B-2087C7BD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12</a:t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FCD987A-9105-4013-82A6-25EE2940F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3667" y="1449277"/>
            <a:ext cx="3129356" cy="2033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861E17E1-EFB3-415D-846B-3F2C12F1142D}"/>
              </a:ext>
            </a:extLst>
          </p:cNvPr>
          <p:cNvSpPr txBox="1"/>
          <p:nvPr/>
        </p:nvSpPr>
        <p:spPr>
          <a:xfrm>
            <a:off x="1040215" y="5848248"/>
            <a:ext cx="9551862" cy="78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J. B. Mueller, M. A. </a:t>
            </a:r>
            <a:r>
              <a:rPr lang="en-US" altLang="zh-CN" sz="12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Paluszek</a:t>
            </a: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, and Y. Zhao, “Development of an Aerodynamic Model and Control Law Design for a High Altitude</a:t>
            </a:r>
          </a:p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Airship,” Proceeding of the AIAA 3rd Unmanned Unlimited Technical Conference, Workshop, and Exhibit, Chicago, IL, September 2004.</a:t>
            </a:r>
          </a:p>
        </p:txBody>
      </p:sp>
    </p:spTree>
    <p:extLst>
      <p:ext uri="{BB962C8B-B14F-4D97-AF65-F5344CB8AC3E}">
        <p14:creationId xmlns:p14="http://schemas.microsoft.com/office/powerpoint/2010/main" val="4407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7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4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9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1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8" grpId="0"/>
      <p:bldP spid="49" grpId="0"/>
      <p:bldP spid="59" grpId="0"/>
      <p:bldP spid="60" grpId="0"/>
      <p:bldP spid="3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406574" y="188640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1198662" y="404664"/>
            <a:ext cx="50722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53D2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Aerodynamic Force &amp; Moments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3CF18-2119-4A2F-A233-450B336A9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13</a:t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67" name="Google Shape;196;p25">
            <a:extLst>
              <a:ext uri="{FF2B5EF4-FFF2-40B4-BE49-F238E27FC236}">
                <a16:creationId xmlns:a16="http://schemas.microsoft.com/office/drawing/2014/main" id="{097D2667-79B7-4625-8E5F-ACDEDB061F4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8662" y="2708920"/>
            <a:ext cx="4092702" cy="1478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197;p25">
            <a:extLst>
              <a:ext uri="{FF2B5EF4-FFF2-40B4-BE49-F238E27FC236}">
                <a16:creationId xmlns:a16="http://schemas.microsoft.com/office/drawing/2014/main" id="{B972ED71-9C0F-4077-83C3-412231F64EA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3177" t="11120" r="36300" b="-8"/>
          <a:stretch/>
        </p:blipFill>
        <p:spPr>
          <a:xfrm>
            <a:off x="3575241" y="4223092"/>
            <a:ext cx="1716123" cy="1625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198;p25">
            <a:extLst>
              <a:ext uri="{FF2B5EF4-FFF2-40B4-BE49-F238E27FC236}">
                <a16:creationId xmlns:a16="http://schemas.microsoft.com/office/drawing/2014/main" id="{8EC68085-C0D1-479C-96D8-40C79CC35383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r="34503"/>
          <a:stretch/>
        </p:blipFill>
        <p:spPr>
          <a:xfrm>
            <a:off x="1198662" y="4223094"/>
            <a:ext cx="2319948" cy="1625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199;p25">
            <a:extLst>
              <a:ext uri="{FF2B5EF4-FFF2-40B4-BE49-F238E27FC236}">
                <a16:creationId xmlns:a16="http://schemas.microsoft.com/office/drawing/2014/main" id="{1EE0D051-A008-4A7F-A01E-9B1F8E114816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919" t="2534" r="13426"/>
          <a:stretch/>
        </p:blipFill>
        <p:spPr>
          <a:xfrm>
            <a:off x="5373779" y="920200"/>
            <a:ext cx="4608310" cy="4903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200;p25">
            <a:extLst>
              <a:ext uri="{FF2B5EF4-FFF2-40B4-BE49-F238E27FC236}">
                <a16:creationId xmlns:a16="http://schemas.microsoft.com/office/drawing/2014/main" id="{D5057462-0FF6-46FC-8DF5-19B302716DD1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t="4529" r="4961" b="-4530"/>
          <a:stretch/>
        </p:blipFill>
        <p:spPr>
          <a:xfrm>
            <a:off x="1882375" y="885937"/>
            <a:ext cx="2725275" cy="18633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DC73E57D-10BD-4688-835A-B0A7CF024387}"/>
              </a:ext>
            </a:extLst>
          </p:cNvPr>
          <p:cNvSpPr txBox="1"/>
          <p:nvPr/>
        </p:nvSpPr>
        <p:spPr>
          <a:xfrm>
            <a:off x="1040215" y="5848248"/>
            <a:ext cx="9551862" cy="78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J. B. Mueller, M. A. </a:t>
            </a:r>
            <a:r>
              <a:rPr lang="en-US" altLang="zh-CN" sz="12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Paluszek</a:t>
            </a: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, and Y. Zhao, “Development of an Aerodynamic Model and Control Law Design for a High Altitude</a:t>
            </a:r>
          </a:p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Airship,” Proceeding of the AIAA 3rd Unmanned Unlimited Technical Conference, Workshop, and Exhibit, Chicago, IL, September 2004.</a:t>
            </a:r>
          </a:p>
        </p:txBody>
      </p:sp>
    </p:spTree>
    <p:extLst>
      <p:ext uri="{BB962C8B-B14F-4D97-AF65-F5344CB8AC3E}">
        <p14:creationId xmlns:p14="http://schemas.microsoft.com/office/powerpoint/2010/main" val="277028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10" dur="8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7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419562" y="239850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1198661" y="404664"/>
            <a:ext cx="637187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53D2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Kinematics and Dynamics – Input, output</a:t>
            </a:r>
          </a:p>
        </p:txBody>
      </p:sp>
      <p:grpSp>
        <p:nvGrpSpPr>
          <p:cNvPr id="25" name="组合 22">
            <a:extLst>
              <a:ext uri="{FF2B5EF4-FFF2-40B4-BE49-F238E27FC236}">
                <a16:creationId xmlns:a16="http://schemas.microsoft.com/office/drawing/2014/main" id="{7E14CE4D-6C1A-482A-8C91-7ABEA29C8C62}"/>
              </a:ext>
            </a:extLst>
          </p:cNvPr>
          <p:cNvGrpSpPr/>
          <p:nvPr/>
        </p:nvGrpSpPr>
        <p:grpSpPr>
          <a:xfrm rot="16200000">
            <a:off x="1004080" y="3839715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26" name="Rectangle 11">
              <a:extLst>
                <a:ext uri="{FF2B5EF4-FFF2-40B4-BE49-F238E27FC236}">
                  <a16:creationId xmlns:a16="http://schemas.microsoft.com/office/drawing/2014/main" id="{E098E5F2-8BA1-4D61-8788-7DDDF3A55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Rectangle 20">
              <a:extLst>
                <a:ext uri="{FF2B5EF4-FFF2-40B4-BE49-F238E27FC236}">
                  <a16:creationId xmlns:a16="http://schemas.microsoft.com/office/drawing/2014/main" id="{98A23AB8-75E2-4B7C-BD41-9485238E4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Oval 21">
              <a:extLst>
                <a:ext uri="{FF2B5EF4-FFF2-40B4-BE49-F238E27FC236}">
                  <a16:creationId xmlns:a16="http://schemas.microsoft.com/office/drawing/2014/main" id="{EFE37F72-0F39-42AF-A4D5-9EB3B85E07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26">
            <a:extLst>
              <a:ext uri="{FF2B5EF4-FFF2-40B4-BE49-F238E27FC236}">
                <a16:creationId xmlns:a16="http://schemas.microsoft.com/office/drawing/2014/main" id="{871C4AAB-2133-46CC-B330-28E2960FA01C}"/>
              </a:ext>
            </a:extLst>
          </p:cNvPr>
          <p:cNvGrpSpPr/>
          <p:nvPr/>
        </p:nvGrpSpPr>
        <p:grpSpPr>
          <a:xfrm>
            <a:off x="1385304" y="4222450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35" name="Rectangle 11">
              <a:extLst>
                <a:ext uri="{FF2B5EF4-FFF2-40B4-BE49-F238E27FC236}">
                  <a16:creationId xmlns:a16="http://schemas.microsoft.com/office/drawing/2014/main" id="{F9A44892-5A5F-4EBA-9968-4688A08B8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Rectangle 20">
              <a:extLst>
                <a:ext uri="{FF2B5EF4-FFF2-40B4-BE49-F238E27FC236}">
                  <a16:creationId xmlns:a16="http://schemas.microsoft.com/office/drawing/2014/main" id="{9AAE57A8-A34B-4E88-99AC-A08187EFD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Oval 21">
              <a:extLst>
                <a:ext uri="{FF2B5EF4-FFF2-40B4-BE49-F238E27FC236}">
                  <a16:creationId xmlns:a16="http://schemas.microsoft.com/office/drawing/2014/main" id="{0BB6CA46-0645-4A97-9D2C-83BB6AEB8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46" name="直接连接符 40">
            <a:extLst>
              <a:ext uri="{FF2B5EF4-FFF2-40B4-BE49-F238E27FC236}">
                <a16:creationId xmlns:a16="http://schemas.microsoft.com/office/drawing/2014/main" id="{1FFEFB74-485E-434E-9895-68E664552EEC}"/>
              </a:ext>
            </a:extLst>
          </p:cNvPr>
          <p:cNvCxnSpPr/>
          <p:nvPr/>
        </p:nvCxnSpPr>
        <p:spPr>
          <a:xfrm flipV="1">
            <a:off x="1439178" y="2479445"/>
            <a:ext cx="851746" cy="791694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2">
            <a:extLst>
              <a:ext uri="{FF2B5EF4-FFF2-40B4-BE49-F238E27FC236}">
                <a16:creationId xmlns:a16="http://schemas.microsoft.com/office/drawing/2014/main" id="{0658153D-5233-428A-9717-B5EA4B2BA4C3}"/>
              </a:ext>
            </a:extLst>
          </p:cNvPr>
          <p:cNvCxnSpPr/>
          <p:nvPr/>
        </p:nvCxnSpPr>
        <p:spPr>
          <a:xfrm>
            <a:off x="2290924" y="2479445"/>
            <a:ext cx="1336877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AD55CE7-6EED-46D3-AD7F-43834C2CACB1}"/>
                  </a:ext>
                </a:extLst>
              </p:cNvPr>
              <p:cNvSpPr txBox="1"/>
              <p:nvPr/>
            </p:nvSpPr>
            <p:spPr>
              <a:xfrm>
                <a:off x="4959716" y="1570264"/>
                <a:ext cx="6406295" cy="2140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Bef>
                    <a:spcPts val="1600"/>
                  </a:spcBef>
                  <a:buFont typeface="Arial" panose="020B0604020202020204" pitchFamily="34" charset="0"/>
                  <a:buChar char="•"/>
                </a:pPr>
                <a:r>
                  <a:rPr 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Pitch angle given by the attitude controller: </a:t>
                </a:r>
                <a14:m>
                  <m:oMath xmlns:m="http://schemas.openxmlformats.org/officeDocument/2006/math">
                    <m:r>
                      <a:rPr lang="en-US" sz="140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𝜃</m:t>
                    </m:r>
                  </m:oMath>
                </a14:m>
                <a:endParaRPr lang="ar-AE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spcBef>
                    <a:spcPts val="1600"/>
                  </a:spcBef>
                  <a:buFont typeface="Arial" panose="020B0604020202020204" pitchFamily="34" charset="0"/>
                  <a:buChar char="•"/>
                </a:pPr>
                <a:r>
                  <a:rPr 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Buoyancy: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sz="140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  <m:sub>
                        <m:r>
                          <a:rPr lang="en-US" sz="140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𝐵</m:t>
                        </m:r>
                      </m:sub>
                    </m:sSub>
                  </m:oMath>
                </a14:m>
                <a:endParaRPr lang="ar-AE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spcBef>
                    <a:spcPts val="1600"/>
                  </a:spcBef>
                  <a:buFont typeface="Arial" panose="020B0604020202020204" pitchFamily="34" charset="0"/>
                  <a:buChar char="•"/>
                </a:pPr>
                <a:r>
                  <a:rPr 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Weight: </a:t>
                </a:r>
                <a14:m>
                  <m:oMath xmlns:m="http://schemas.openxmlformats.org/officeDocument/2006/math">
                    <m:r>
                      <a:rPr lang="en-US" sz="140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𝑚𝑔</m:t>
                    </m:r>
                  </m:oMath>
                </a14:m>
                <a:r>
                  <a:rPr 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 </a:t>
                </a:r>
              </a:p>
              <a:p>
                <a:pPr marL="285750" indent="-285750">
                  <a:spcBef>
                    <a:spcPts val="1600"/>
                  </a:spcBef>
                  <a:buFont typeface="Arial" panose="020B0604020202020204" pitchFamily="34" charset="0"/>
                  <a:buChar char="•"/>
                </a:pPr>
                <a:r>
                  <a:rPr 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Propulsion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sz="140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  <m:sub>
                        <m:r>
                          <a:rPr lang="en-US" sz="140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𝑝</m:t>
                        </m:r>
                      </m:sub>
                    </m:sSub>
                    <m:r>
                      <a:rPr lang="en-US" sz="140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=</m:t>
                    </m:r>
                    <m:sSup>
                      <m:sSupPr>
                        <m:ctrlPr>
                          <a:rPr lang="en-US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1400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</m:ctrlPr>
                              </m:sSubPr>
                              <m:e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𝑥</m:t>
                                </m:r>
                              </m:sub>
                            </m:sSub>
                            <m:r>
                              <a:rPr lang="en-US" sz="140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 , </m:t>
                            </m:r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</m:ctrlPr>
                              </m:sSubPr>
                              <m:e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𝑦</m:t>
                                </m:r>
                              </m:sub>
                            </m:sSub>
                            <m:r>
                              <a:rPr lang="en-US" sz="140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 , </m:t>
                            </m:r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</m:ctrlPr>
                              </m:sSubPr>
                              <m:e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𝑧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140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𝑇</m:t>
                        </m:r>
                      </m:sup>
                    </m:sSup>
                  </m:oMath>
                </a14:m>
                <a:endParaRPr lang="en-US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spcBef>
                    <a:spcPts val="1600"/>
                  </a:spcBef>
                  <a:buFont typeface="Arial" panose="020B0604020202020204" pitchFamily="34" charset="0"/>
                  <a:buChar char="•"/>
                </a:pPr>
                <a:r>
                  <a:rPr 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Drag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1400" i="1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</m:ctrlPr>
                              </m:sSubPr>
                              <m:e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400" i="1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400" i="1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  <a:ea typeface="微软雅黑" pitchFamily="34" charset="-12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  <a:ea typeface="微软雅黑" pitchFamily="34" charset="-122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sz="140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  <a:ea typeface="微软雅黑" pitchFamily="34" charset="-122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140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 ,</m:t>
                            </m:r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</m:ctrlPr>
                              </m:sSubPr>
                              <m:e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𝑦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400" i="1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400" i="1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  <a:ea typeface="微软雅黑" pitchFamily="34" charset="-12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  <a:ea typeface="微软雅黑" pitchFamily="34" charset="-122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sz="140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  <a:ea typeface="微软雅黑" pitchFamily="34" charset="-122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140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ea typeface="微软雅黑" pitchFamily="34" charset="-122"/>
                              </a:rPr>
                              <m:t> ,</m:t>
                            </m:r>
                            <m:sSub>
                              <m:sSubPr>
                                <m:ctrlPr>
                                  <a:rPr lang="en-US" sz="1400" i="1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</m:ctrlPr>
                              </m:sSubPr>
                              <m:e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sz="1400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  <m:t>𝑧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400" i="1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ea typeface="微软雅黑" pitchFamily="34" charset="-12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400" i="1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  <a:ea typeface="微软雅黑" pitchFamily="34" charset="-122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  <a:ea typeface="微软雅黑" pitchFamily="34" charset="-122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sz="140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  <a:ea typeface="微软雅黑" pitchFamily="34" charset="-122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p>
                        <m:r>
                          <a:rPr lang="en-US" sz="140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𝑇</m:t>
                        </m:r>
                      </m:sup>
                    </m:sSup>
                  </m:oMath>
                </a14:m>
                <a:endParaRPr lang="zh-CN" altLang="en-US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AD55CE7-6EED-46D3-AD7F-43834C2CAC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9716" y="1570264"/>
                <a:ext cx="6406295" cy="2140330"/>
              </a:xfrm>
              <a:prstGeom prst="rect">
                <a:avLst/>
              </a:prstGeom>
              <a:blipFill>
                <a:blip r:embed="rId3"/>
                <a:stretch>
                  <a:fillRect l="-190" t="-570" b="-11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TextBox 48">
            <a:extLst>
              <a:ext uri="{FF2B5EF4-FFF2-40B4-BE49-F238E27FC236}">
                <a16:creationId xmlns:a16="http://schemas.microsoft.com/office/drawing/2014/main" id="{657F3910-F31E-4A61-B4EB-9827D8019147}"/>
              </a:ext>
            </a:extLst>
          </p:cNvPr>
          <p:cNvSpPr txBox="1"/>
          <p:nvPr/>
        </p:nvSpPr>
        <p:spPr>
          <a:xfrm>
            <a:off x="3913147" y="2287023"/>
            <a:ext cx="9557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Inputs</a:t>
            </a:r>
            <a:endParaRPr lang="zh-CN" altLang="en-US" sz="2000" dirty="0">
              <a:solidFill>
                <a:srgbClr val="53D2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7" name="直接连接符 65">
            <a:extLst>
              <a:ext uri="{FF2B5EF4-FFF2-40B4-BE49-F238E27FC236}">
                <a16:creationId xmlns:a16="http://schemas.microsoft.com/office/drawing/2014/main" id="{C2F2411E-97DE-4A8E-9ECB-D1FCF8B981E0}"/>
              </a:ext>
            </a:extLst>
          </p:cNvPr>
          <p:cNvCxnSpPr/>
          <p:nvPr/>
        </p:nvCxnSpPr>
        <p:spPr>
          <a:xfrm>
            <a:off x="2444390" y="4285963"/>
            <a:ext cx="514972" cy="349459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66">
            <a:extLst>
              <a:ext uri="{FF2B5EF4-FFF2-40B4-BE49-F238E27FC236}">
                <a16:creationId xmlns:a16="http://schemas.microsoft.com/office/drawing/2014/main" id="{BD092F14-BB40-4057-A650-87B5B8AF5E79}"/>
              </a:ext>
            </a:extLst>
          </p:cNvPr>
          <p:cNvCxnSpPr/>
          <p:nvPr/>
        </p:nvCxnSpPr>
        <p:spPr>
          <a:xfrm>
            <a:off x="2968985" y="4635197"/>
            <a:ext cx="72332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57690DC-9E82-4FD2-897D-8C2670757E21}"/>
                  </a:ext>
                </a:extLst>
              </p:cNvPr>
              <p:cNvSpPr txBox="1"/>
              <p:nvPr/>
            </p:nvSpPr>
            <p:spPr>
              <a:xfrm>
                <a:off x="4959716" y="4295235"/>
                <a:ext cx="3859905" cy="12612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Bef>
                    <a:spcPts val="1600"/>
                  </a:spcBef>
                  <a:buFont typeface="Arial" panose="020B0604020202020204" pitchFamily="34" charset="0"/>
                  <a:buChar char="•"/>
                </a:pPr>
                <a:r>
                  <a:rPr 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Maximum velocity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sz="140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𝑣</m:t>
                        </m:r>
                      </m:e>
                      <m:sub>
                        <m:r>
                          <a:rPr lang="en-US" sz="140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𝑚𝑎𝑥</m:t>
                        </m:r>
                      </m:sub>
                    </m:sSub>
                  </m:oMath>
                </a14:m>
                <a:endParaRPr lang="en-US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spcBef>
                    <a:spcPts val="1600"/>
                  </a:spcBef>
                  <a:buFont typeface="Arial" panose="020B0604020202020204" pitchFamily="34" charset="0"/>
                  <a:buChar char="•"/>
                </a:pPr>
                <a:r>
                  <a:rPr 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Time to max speed: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en-US" sz="1400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𝑇</m:t>
                        </m:r>
                      </m:e>
                      <m:sub>
                        <m:r>
                          <a:rPr lang="en-US" sz="1400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 </a:t>
                </a:r>
              </a:p>
              <a:p>
                <a:pPr>
                  <a:lnSpc>
                    <a:spcPct val="130000"/>
                  </a:lnSpc>
                </a:pPr>
                <a:endParaRPr lang="zh-CN" altLang="en-US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>
                  <a:lnSpc>
                    <a:spcPct val="130000"/>
                  </a:lnSpc>
                </a:pPr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57690DC-9E82-4FD2-897D-8C2670757E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9716" y="4295235"/>
                <a:ext cx="3859905" cy="1261243"/>
              </a:xfrm>
              <a:prstGeom prst="rect">
                <a:avLst/>
              </a:prstGeom>
              <a:blipFill>
                <a:blip r:embed="rId4"/>
                <a:stretch>
                  <a:fillRect l="-316" t="-9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0" name="TextBox 59">
            <a:extLst>
              <a:ext uri="{FF2B5EF4-FFF2-40B4-BE49-F238E27FC236}">
                <a16:creationId xmlns:a16="http://schemas.microsoft.com/office/drawing/2014/main" id="{D10C1A67-F4D1-4784-9191-163C2CFD05A7}"/>
              </a:ext>
            </a:extLst>
          </p:cNvPr>
          <p:cNvSpPr txBox="1"/>
          <p:nvPr/>
        </p:nvSpPr>
        <p:spPr>
          <a:xfrm>
            <a:off x="3798533" y="4435142"/>
            <a:ext cx="1184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Outputs</a:t>
            </a:r>
            <a:endParaRPr lang="zh-CN" altLang="en-US" sz="2000" dirty="0">
              <a:solidFill>
                <a:srgbClr val="53D2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1" name="组合 27">
            <a:extLst>
              <a:ext uri="{FF2B5EF4-FFF2-40B4-BE49-F238E27FC236}">
                <a16:creationId xmlns:a16="http://schemas.microsoft.com/office/drawing/2014/main" id="{86B4D3D7-7CCF-4853-ADBF-4D9A38ACD2A8}"/>
              </a:ext>
            </a:extLst>
          </p:cNvPr>
          <p:cNvGrpSpPr/>
          <p:nvPr/>
        </p:nvGrpSpPr>
        <p:grpSpPr>
          <a:xfrm>
            <a:off x="1035513" y="3882782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D033D076-CC61-43A6-B5CD-24D21423DF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FD868138-5912-42C2-B4E8-DC31EE77E1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F2E3EDC1-1D00-40F7-8699-EA404D98C657}"/>
              </a:ext>
            </a:extLst>
          </p:cNvPr>
          <p:cNvSpPr txBox="1"/>
          <p:nvPr/>
        </p:nvSpPr>
        <p:spPr>
          <a:xfrm>
            <a:off x="1040215" y="5848248"/>
            <a:ext cx="9551862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M. </a:t>
            </a:r>
            <a:r>
              <a:rPr lang="en-US" altLang="zh-CN" sz="12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Battipede</a:t>
            </a: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/ M. </a:t>
            </a:r>
            <a:r>
              <a:rPr lang="en-US" altLang="zh-CN" sz="12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Lando</a:t>
            </a: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,^ and P. Gili^  MATHEMATICAL MODELLING OF AN INNOVATIVE UNMANNED AIRSHIP FOR ITS CONTROL LAW DESIGN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6CB37C-7BC5-4702-A18B-2087C7BD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14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16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5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64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14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34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4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8" grpId="0"/>
      <p:bldP spid="49" grpId="0"/>
      <p:bldP spid="59" grpId="0"/>
      <p:bldP spid="60" grpId="0"/>
      <p:bldP spid="6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419562" y="239850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1198662" y="404664"/>
            <a:ext cx="37444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53D2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Dynamics - Assumption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AD55CE7-6EED-46D3-AD7F-43834C2CACB1}"/>
              </a:ext>
            </a:extLst>
          </p:cNvPr>
          <p:cNvSpPr txBox="1"/>
          <p:nvPr/>
        </p:nvSpPr>
        <p:spPr>
          <a:xfrm>
            <a:off x="1162766" y="2526866"/>
            <a:ext cx="7305187" cy="1945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Frame: North-East-Down</a:t>
            </a:r>
          </a:p>
          <a:p>
            <a:pPr>
              <a:lnSpc>
                <a:spcPct val="130000"/>
              </a:lnSpc>
            </a:pPr>
            <a:endParaRPr lang="en-US" altLang="zh-CN" sz="1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Attitude: roll = 0</a:t>
            </a:r>
          </a:p>
          <a:p>
            <a:pPr>
              <a:lnSpc>
                <a:spcPct val="130000"/>
              </a:lnSpc>
            </a:pPr>
            <a:endParaRPr lang="en-US" altLang="zh-CN" sz="1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Wind: calm -&gt; airspeed = ground speed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2E3EDC1-1D00-40F7-8699-EA404D98C657}"/>
              </a:ext>
            </a:extLst>
          </p:cNvPr>
          <p:cNvSpPr txBox="1"/>
          <p:nvPr/>
        </p:nvSpPr>
        <p:spPr>
          <a:xfrm>
            <a:off x="1040215" y="5848248"/>
            <a:ext cx="9551862" cy="78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Q. Tao, J. Cha, M. Hou and F. Zhang, "Parameter Identification of Blimp Dynamics through Swinging Motion," 2018 15th International Conference on Control, Automation, Robotics and Vision (ICARCV), Singapore, 2018, pp. 1186-1191, </a:t>
            </a:r>
            <a:r>
              <a:rPr lang="en-US" altLang="zh-CN" sz="12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doi</a:t>
            </a: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 10.1109/ICARCV.2018.8581376.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6CB37C-7BC5-4702-A18B-2087C7BD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15</a:t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998846E-B2D4-492F-95F1-AA795FA15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3536" y="746561"/>
            <a:ext cx="3384376" cy="1874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AD17B087-2B38-4056-A182-17E47ECF0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7993" y="3059622"/>
            <a:ext cx="3359919" cy="2329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F1D6903-C4E9-445C-88F0-BF09FB13C5F9}"/>
              </a:ext>
            </a:extLst>
          </p:cNvPr>
          <p:cNvSpPr txBox="1"/>
          <p:nvPr/>
        </p:nvSpPr>
        <p:spPr>
          <a:xfrm>
            <a:off x="7607374" y="2609405"/>
            <a:ext cx="1940815" cy="665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Body frame axes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4629D5-B67C-43E3-AA30-1B9F69F51C38}"/>
              </a:ext>
            </a:extLst>
          </p:cNvPr>
          <p:cNvSpPr txBox="1"/>
          <p:nvPr/>
        </p:nvSpPr>
        <p:spPr>
          <a:xfrm>
            <a:off x="6763536" y="5389566"/>
            <a:ext cx="3359919" cy="665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Blimps in the competition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2548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10" dur="8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8" grpId="0"/>
      <p:bldP spid="66" grpId="0"/>
      <p:bldP spid="13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419562" y="239850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1198662" y="404664"/>
            <a:ext cx="34808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53D2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Dynamics - Equation</a:t>
            </a:r>
          </a:p>
        </p:txBody>
      </p:sp>
      <p:grpSp>
        <p:nvGrpSpPr>
          <p:cNvPr id="25" name="组合 22">
            <a:extLst>
              <a:ext uri="{FF2B5EF4-FFF2-40B4-BE49-F238E27FC236}">
                <a16:creationId xmlns:a16="http://schemas.microsoft.com/office/drawing/2014/main" id="{7E14CE4D-6C1A-482A-8C91-7ABEA29C8C62}"/>
              </a:ext>
            </a:extLst>
          </p:cNvPr>
          <p:cNvGrpSpPr/>
          <p:nvPr/>
        </p:nvGrpSpPr>
        <p:grpSpPr>
          <a:xfrm rot="16200000">
            <a:off x="1004080" y="3839715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26" name="Rectangle 11">
              <a:extLst>
                <a:ext uri="{FF2B5EF4-FFF2-40B4-BE49-F238E27FC236}">
                  <a16:creationId xmlns:a16="http://schemas.microsoft.com/office/drawing/2014/main" id="{E098E5F2-8BA1-4D61-8788-7DDDF3A55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Rectangle 20">
              <a:extLst>
                <a:ext uri="{FF2B5EF4-FFF2-40B4-BE49-F238E27FC236}">
                  <a16:creationId xmlns:a16="http://schemas.microsoft.com/office/drawing/2014/main" id="{98A23AB8-75E2-4B7C-BD41-9485238E4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Oval 21">
              <a:extLst>
                <a:ext uri="{FF2B5EF4-FFF2-40B4-BE49-F238E27FC236}">
                  <a16:creationId xmlns:a16="http://schemas.microsoft.com/office/drawing/2014/main" id="{EFE37F72-0F39-42AF-A4D5-9EB3B85E07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26">
            <a:extLst>
              <a:ext uri="{FF2B5EF4-FFF2-40B4-BE49-F238E27FC236}">
                <a16:creationId xmlns:a16="http://schemas.microsoft.com/office/drawing/2014/main" id="{871C4AAB-2133-46CC-B330-28E2960FA01C}"/>
              </a:ext>
            </a:extLst>
          </p:cNvPr>
          <p:cNvGrpSpPr/>
          <p:nvPr/>
        </p:nvGrpSpPr>
        <p:grpSpPr>
          <a:xfrm>
            <a:off x="1385304" y="4222450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35" name="Rectangle 11">
              <a:extLst>
                <a:ext uri="{FF2B5EF4-FFF2-40B4-BE49-F238E27FC236}">
                  <a16:creationId xmlns:a16="http://schemas.microsoft.com/office/drawing/2014/main" id="{F9A44892-5A5F-4EBA-9968-4688A08B8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Rectangle 20">
              <a:extLst>
                <a:ext uri="{FF2B5EF4-FFF2-40B4-BE49-F238E27FC236}">
                  <a16:creationId xmlns:a16="http://schemas.microsoft.com/office/drawing/2014/main" id="{9AAE57A8-A34B-4E88-99AC-A08187EFD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Oval 21">
              <a:extLst>
                <a:ext uri="{FF2B5EF4-FFF2-40B4-BE49-F238E27FC236}">
                  <a16:creationId xmlns:a16="http://schemas.microsoft.com/office/drawing/2014/main" id="{0BB6CA46-0645-4A97-9D2C-83BB6AEB8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46" name="直接连接符 40">
            <a:extLst>
              <a:ext uri="{FF2B5EF4-FFF2-40B4-BE49-F238E27FC236}">
                <a16:creationId xmlns:a16="http://schemas.microsoft.com/office/drawing/2014/main" id="{1FFEFB74-485E-434E-9895-68E664552EEC}"/>
              </a:ext>
            </a:extLst>
          </p:cNvPr>
          <p:cNvCxnSpPr/>
          <p:nvPr/>
        </p:nvCxnSpPr>
        <p:spPr>
          <a:xfrm flipV="1">
            <a:off x="1439178" y="2479445"/>
            <a:ext cx="851746" cy="791694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2">
            <a:extLst>
              <a:ext uri="{FF2B5EF4-FFF2-40B4-BE49-F238E27FC236}">
                <a16:creationId xmlns:a16="http://schemas.microsoft.com/office/drawing/2014/main" id="{0658153D-5233-428A-9717-B5EA4B2BA4C3}"/>
              </a:ext>
            </a:extLst>
          </p:cNvPr>
          <p:cNvCxnSpPr/>
          <p:nvPr/>
        </p:nvCxnSpPr>
        <p:spPr>
          <a:xfrm>
            <a:off x="2290924" y="2479445"/>
            <a:ext cx="1336877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657F3910-F31E-4A61-B4EB-9827D8019147}"/>
              </a:ext>
            </a:extLst>
          </p:cNvPr>
          <p:cNvSpPr txBox="1"/>
          <p:nvPr/>
        </p:nvSpPr>
        <p:spPr>
          <a:xfrm>
            <a:off x="3926774" y="2287023"/>
            <a:ext cx="9284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Linear</a:t>
            </a:r>
            <a:endParaRPr lang="zh-CN" altLang="en-US" sz="2000" dirty="0">
              <a:solidFill>
                <a:srgbClr val="53D2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7" name="直接连接符 65">
            <a:extLst>
              <a:ext uri="{FF2B5EF4-FFF2-40B4-BE49-F238E27FC236}">
                <a16:creationId xmlns:a16="http://schemas.microsoft.com/office/drawing/2014/main" id="{C2F2411E-97DE-4A8E-9ECB-D1FCF8B981E0}"/>
              </a:ext>
            </a:extLst>
          </p:cNvPr>
          <p:cNvCxnSpPr/>
          <p:nvPr/>
        </p:nvCxnSpPr>
        <p:spPr>
          <a:xfrm>
            <a:off x="2444390" y="4285963"/>
            <a:ext cx="514972" cy="349459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66">
            <a:extLst>
              <a:ext uri="{FF2B5EF4-FFF2-40B4-BE49-F238E27FC236}">
                <a16:creationId xmlns:a16="http://schemas.microsoft.com/office/drawing/2014/main" id="{BD092F14-BB40-4057-A650-87B5B8AF5E79}"/>
              </a:ext>
            </a:extLst>
          </p:cNvPr>
          <p:cNvCxnSpPr/>
          <p:nvPr/>
        </p:nvCxnSpPr>
        <p:spPr>
          <a:xfrm>
            <a:off x="2968985" y="4635197"/>
            <a:ext cx="72332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D10C1A67-F4D1-4784-9191-163C2CFD05A7}"/>
              </a:ext>
            </a:extLst>
          </p:cNvPr>
          <p:cNvSpPr txBox="1"/>
          <p:nvPr/>
        </p:nvSpPr>
        <p:spPr>
          <a:xfrm>
            <a:off x="3798533" y="4435142"/>
            <a:ext cx="1184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Angular</a:t>
            </a:r>
            <a:endParaRPr lang="zh-CN" altLang="en-US" sz="2000" dirty="0">
              <a:solidFill>
                <a:srgbClr val="53D2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1" name="组合 27">
            <a:extLst>
              <a:ext uri="{FF2B5EF4-FFF2-40B4-BE49-F238E27FC236}">
                <a16:creationId xmlns:a16="http://schemas.microsoft.com/office/drawing/2014/main" id="{86B4D3D7-7CCF-4853-ADBF-4D9A38ACD2A8}"/>
              </a:ext>
            </a:extLst>
          </p:cNvPr>
          <p:cNvGrpSpPr/>
          <p:nvPr/>
        </p:nvGrpSpPr>
        <p:grpSpPr>
          <a:xfrm>
            <a:off x="1035513" y="3882782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D033D076-CC61-43A6-B5CD-24D21423DF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FD868138-5912-42C2-B4E8-DC31EE77E1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F2E3EDC1-1D00-40F7-8699-EA404D98C657}"/>
              </a:ext>
            </a:extLst>
          </p:cNvPr>
          <p:cNvSpPr txBox="1"/>
          <p:nvPr/>
        </p:nvSpPr>
        <p:spPr>
          <a:xfrm>
            <a:off x="1040215" y="5848248"/>
            <a:ext cx="9551862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N. Michael, D. Mellinger, Q. Lindsey and V. Kumar, "The GRASP Multiple Micro-UAV Testbed," in IEEE Robotics &amp; Automation Magazine, vol. 17, no. 3, pp. 56-65, Sept. 2010, </a:t>
            </a:r>
            <a:r>
              <a:rPr lang="en-US" altLang="zh-CN" sz="12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doi</a:t>
            </a: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 10.1109/MRA.2010.937855.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6CB37C-7BC5-4702-A18B-2087C7BD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16</a:t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38966DA-679C-406C-AACF-4C408E490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3651" y="2161583"/>
            <a:ext cx="5050387" cy="121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82F25191-2F42-4C3C-93A0-45AE4B15C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6155" y="4460692"/>
            <a:ext cx="340995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585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4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9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6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9" grpId="0"/>
      <p:bldP spid="60" grpId="0"/>
      <p:bldP spid="6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419562" y="239850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1198662" y="404664"/>
            <a:ext cx="51125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53D2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Dynamics - Closed-form Solution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2E3EDC1-1D00-40F7-8699-EA404D98C657}"/>
              </a:ext>
            </a:extLst>
          </p:cNvPr>
          <p:cNvSpPr txBox="1"/>
          <p:nvPr/>
        </p:nvSpPr>
        <p:spPr>
          <a:xfrm>
            <a:off x="1040215" y="5848248"/>
            <a:ext cx="9551862" cy="78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J. B. Mueller, M. A. </a:t>
            </a:r>
            <a:r>
              <a:rPr lang="en-US" altLang="zh-CN" sz="12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Paluszek</a:t>
            </a: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, and Y. Zhao, “Development of an Aerodynamic Model and Control Law Design for a High Altitude Airship,” Proceeding of the AIAA 3rd Unmanned Unlimited Technical Conference, Workshop, and Exhibit, Chicago, IL, September 2004.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6CB37C-7BC5-4702-A18B-2087C7BD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17</a:t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05D224BF-4950-4EA1-B24D-8C57E4BFD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710" y="966071"/>
            <a:ext cx="8578444" cy="4782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157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10" dur="8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6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14">
            <a:extLst>
              <a:ext uri="{FF2B5EF4-FFF2-40B4-BE49-F238E27FC236}">
                <a16:creationId xmlns:a16="http://schemas.microsoft.com/office/drawing/2014/main" id="{8040A117-E0F0-4C27-BF6E-338292CCB5B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528257" y="4839309"/>
            <a:ext cx="2495549" cy="576064"/>
          </a:xfrm>
          <a:prstGeom prst="ellipse">
            <a:avLst/>
          </a:prstGeom>
          <a:solidFill>
            <a:srgbClr val="53D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Oval 14">
            <a:extLst>
              <a:ext uri="{FF2B5EF4-FFF2-40B4-BE49-F238E27FC236}">
                <a16:creationId xmlns:a16="http://schemas.microsoft.com/office/drawing/2014/main" id="{3B41E10E-47B3-480F-AED1-BB2BB544C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2684" y="5909184"/>
            <a:ext cx="4022875" cy="576064"/>
          </a:xfrm>
          <a:prstGeom prst="ellipse">
            <a:avLst/>
          </a:prstGeom>
          <a:solidFill>
            <a:srgbClr val="53D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TextBox 14"/>
          <p:cNvSpPr txBox="1"/>
          <p:nvPr/>
        </p:nvSpPr>
        <p:spPr>
          <a:xfrm>
            <a:off x="3748250" y="473134"/>
            <a:ext cx="469391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400" b="1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Simulations and Result Discussion</a:t>
            </a:r>
            <a:endParaRPr lang="zh-CN" altLang="en-US" sz="2400" b="1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60" name="Freeform 6"/>
          <p:cNvSpPr>
            <a:spLocks/>
          </p:cNvSpPr>
          <p:nvPr/>
        </p:nvSpPr>
        <p:spPr bwMode="auto">
          <a:xfrm>
            <a:off x="5913379" y="3027203"/>
            <a:ext cx="384042" cy="380755"/>
          </a:xfrm>
          <a:custGeom>
            <a:avLst/>
            <a:gdLst>
              <a:gd name="T0" fmla="*/ 4 w 247"/>
              <a:gd name="T1" fmla="*/ 245 h 245"/>
              <a:gd name="T2" fmla="*/ 0 w 247"/>
              <a:gd name="T3" fmla="*/ 4 h 245"/>
              <a:gd name="T4" fmla="*/ 243 w 247"/>
              <a:gd name="T5" fmla="*/ 0 h 245"/>
              <a:gd name="T6" fmla="*/ 247 w 247"/>
              <a:gd name="T7" fmla="*/ 241 h 245"/>
              <a:gd name="T8" fmla="*/ 4 w 247"/>
              <a:gd name="T9" fmla="*/ 245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7" h="245">
                <a:moveTo>
                  <a:pt x="4" y="245"/>
                </a:moveTo>
                <a:cubicBezTo>
                  <a:pt x="110" y="189"/>
                  <a:pt x="108" y="57"/>
                  <a:pt x="0" y="4"/>
                </a:cubicBezTo>
                <a:cubicBezTo>
                  <a:pt x="243" y="0"/>
                  <a:pt x="243" y="0"/>
                  <a:pt x="243" y="0"/>
                </a:cubicBezTo>
                <a:cubicBezTo>
                  <a:pt x="136" y="56"/>
                  <a:pt x="138" y="188"/>
                  <a:pt x="247" y="241"/>
                </a:cubicBezTo>
                <a:lnTo>
                  <a:pt x="4" y="245"/>
                </a:lnTo>
                <a:close/>
              </a:path>
            </a:pathLst>
          </a:custGeom>
          <a:solidFill>
            <a:srgbClr val="53D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7"/>
          <p:cNvSpPr>
            <a:spLocks/>
          </p:cNvSpPr>
          <p:nvPr/>
        </p:nvSpPr>
        <p:spPr bwMode="auto">
          <a:xfrm>
            <a:off x="5925873" y="4147108"/>
            <a:ext cx="377466" cy="368260"/>
          </a:xfrm>
          <a:custGeom>
            <a:avLst/>
            <a:gdLst>
              <a:gd name="T0" fmla="*/ 243 w 243"/>
              <a:gd name="T1" fmla="*/ 0 h 237"/>
              <a:gd name="T2" fmla="*/ 243 w 243"/>
              <a:gd name="T3" fmla="*/ 237 h 237"/>
              <a:gd name="T4" fmla="*/ 0 w 243"/>
              <a:gd name="T5" fmla="*/ 237 h 237"/>
              <a:gd name="T6" fmla="*/ 0 w 243"/>
              <a:gd name="T7" fmla="*/ 0 h 237"/>
              <a:gd name="T8" fmla="*/ 243 w 243"/>
              <a:gd name="T9" fmla="*/ 0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3" h="237">
                <a:moveTo>
                  <a:pt x="243" y="0"/>
                </a:moveTo>
                <a:cubicBezTo>
                  <a:pt x="137" y="54"/>
                  <a:pt x="137" y="183"/>
                  <a:pt x="243" y="237"/>
                </a:cubicBezTo>
                <a:cubicBezTo>
                  <a:pt x="0" y="237"/>
                  <a:pt x="0" y="237"/>
                  <a:pt x="0" y="237"/>
                </a:cubicBezTo>
                <a:cubicBezTo>
                  <a:pt x="106" y="183"/>
                  <a:pt x="106" y="54"/>
                  <a:pt x="0" y="0"/>
                </a:cubicBezTo>
                <a:lnTo>
                  <a:pt x="243" y="0"/>
                </a:lnTo>
                <a:close/>
              </a:path>
            </a:pathLst>
          </a:custGeom>
          <a:solidFill>
            <a:srgbClr val="53D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8"/>
          <p:cNvSpPr>
            <a:spLocks/>
          </p:cNvSpPr>
          <p:nvPr/>
        </p:nvSpPr>
        <p:spPr bwMode="auto">
          <a:xfrm>
            <a:off x="5937053" y="5259121"/>
            <a:ext cx="361684" cy="419553"/>
          </a:xfrm>
          <a:custGeom>
            <a:avLst/>
            <a:gdLst>
              <a:gd name="T0" fmla="*/ 233 w 233"/>
              <a:gd name="T1" fmla="*/ 0 h 270"/>
              <a:gd name="T2" fmla="*/ 222 w 233"/>
              <a:gd name="T3" fmla="*/ 268 h 270"/>
              <a:gd name="T4" fmla="*/ 17 w 233"/>
              <a:gd name="T5" fmla="*/ 270 h 270"/>
              <a:gd name="T6" fmla="*/ 0 w 233"/>
              <a:gd name="T7" fmla="*/ 3 h 270"/>
              <a:gd name="T8" fmla="*/ 233 w 233"/>
              <a:gd name="T9" fmla="*/ 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" h="270">
                <a:moveTo>
                  <a:pt x="233" y="0"/>
                </a:moveTo>
                <a:cubicBezTo>
                  <a:pt x="100" y="66"/>
                  <a:pt x="116" y="212"/>
                  <a:pt x="222" y="268"/>
                </a:cubicBezTo>
                <a:cubicBezTo>
                  <a:pt x="17" y="270"/>
                  <a:pt x="17" y="270"/>
                  <a:pt x="17" y="270"/>
                </a:cubicBezTo>
                <a:cubicBezTo>
                  <a:pt x="122" y="212"/>
                  <a:pt x="135" y="66"/>
                  <a:pt x="0" y="3"/>
                </a:cubicBezTo>
                <a:lnTo>
                  <a:pt x="233" y="0"/>
                </a:lnTo>
                <a:close/>
              </a:path>
            </a:pathLst>
          </a:custGeom>
          <a:solidFill>
            <a:srgbClr val="41A0DA">
              <a:alpha val="6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Oval 9"/>
          <p:cNvSpPr>
            <a:spLocks noChangeArrowheads="1"/>
          </p:cNvSpPr>
          <p:nvPr/>
        </p:nvSpPr>
        <p:spPr bwMode="auto">
          <a:xfrm>
            <a:off x="5697684" y="3359295"/>
            <a:ext cx="832530" cy="832531"/>
          </a:xfrm>
          <a:prstGeom prst="ellipse">
            <a:avLst/>
          </a:prstGeom>
          <a:solidFill>
            <a:srgbClr val="53D2FF"/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Sim</a:t>
            </a:r>
            <a:endParaRPr lang="en-US" altLang="zh-CN" sz="1600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Setting</a:t>
            </a:r>
            <a:endParaRPr lang="zh-CN" altLang="en-US" sz="1600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64" name="Oval 10"/>
          <p:cNvSpPr>
            <a:spLocks noChangeArrowheads="1"/>
          </p:cNvSpPr>
          <p:nvPr/>
        </p:nvSpPr>
        <p:spPr bwMode="auto">
          <a:xfrm>
            <a:off x="6946479" y="3210675"/>
            <a:ext cx="714819" cy="714161"/>
          </a:xfrm>
          <a:prstGeom prst="ellipse">
            <a:avLst/>
          </a:pr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Oval 11"/>
          <p:cNvSpPr>
            <a:spLocks noChangeArrowheads="1"/>
          </p:cNvSpPr>
          <p:nvPr/>
        </p:nvSpPr>
        <p:spPr bwMode="auto">
          <a:xfrm>
            <a:off x="5697684" y="4469993"/>
            <a:ext cx="832530" cy="832531"/>
          </a:xfrm>
          <a:prstGeom prst="ellipse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Results</a:t>
            </a:r>
            <a:endParaRPr lang="zh-CN" altLang="en-US" sz="1200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66" name="Oval 12"/>
          <p:cNvSpPr>
            <a:spLocks noChangeArrowheads="1"/>
          </p:cNvSpPr>
          <p:nvPr/>
        </p:nvSpPr>
        <p:spPr bwMode="auto">
          <a:xfrm>
            <a:off x="4754675" y="3994543"/>
            <a:ext cx="714161" cy="714819"/>
          </a:xfrm>
          <a:prstGeom prst="ellipse">
            <a:avLst/>
          </a:prstGeom>
          <a:solidFill>
            <a:srgbClr val="53D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Oval 13"/>
          <p:cNvSpPr>
            <a:spLocks noChangeArrowheads="1"/>
          </p:cNvSpPr>
          <p:nvPr/>
        </p:nvSpPr>
        <p:spPr bwMode="auto">
          <a:xfrm>
            <a:off x="5789091" y="5636588"/>
            <a:ext cx="671417" cy="672732"/>
          </a:xfrm>
          <a:prstGeom prst="ellipse">
            <a:avLst/>
          </a:prstGeom>
          <a:solidFill>
            <a:srgbClr val="53D2FF">
              <a:alpha val="60000"/>
            </a:srgbClr>
          </a:solidFill>
          <a:ln>
            <a:noFill/>
          </a:ln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Fig.</a:t>
            </a:r>
            <a:endParaRPr lang="zh-CN" altLang="en-US" sz="1200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69" name="Freeform 15"/>
          <p:cNvSpPr>
            <a:spLocks/>
          </p:cNvSpPr>
          <p:nvPr/>
        </p:nvSpPr>
        <p:spPr bwMode="auto">
          <a:xfrm>
            <a:off x="5917982" y="1866526"/>
            <a:ext cx="362341" cy="419553"/>
          </a:xfrm>
          <a:custGeom>
            <a:avLst/>
            <a:gdLst>
              <a:gd name="T0" fmla="*/ 233 w 233"/>
              <a:gd name="T1" fmla="*/ 270 h 270"/>
              <a:gd name="T2" fmla="*/ 221 w 233"/>
              <a:gd name="T3" fmla="*/ 2 h 270"/>
              <a:gd name="T4" fmla="*/ 16 w 233"/>
              <a:gd name="T5" fmla="*/ 0 h 270"/>
              <a:gd name="T6" fmla="*/ 0 w 233"/>
              <a:gd name="T7" fmla="*/ 268 h 270"/>
              <a:gd name="T8" fmla="*/ 233 w 233"/>
              <a:gd name="T9" fmla="*/ 27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" h="270">
                <a:moveTo>
                  <a:pt x="233" y="270"/>
                </a:moveTo>
                <a:cubicBezTo>
                  <a:pt x="100" y="204"/>
                  <a:pt x="115" y="58"/>
                  <a:pt x="221" y="2"/>
                </a:cubicBezTo>
                <a:cubicBezTo>
                  <a:pt x="16" y="0"/>
                  <a:pt x="16" y="0"/>
                  <a:pt x="16" y="0"/>
                </a:cubicBezTo>
                <a:cubicBezTo>
                  <a:pt x="121" y="58"/>
                  <a:pt x="134" y="204"/>
                  <a:pt x="0" y="268"/>
                </a:cubicBezTo>
                <a:lnTo>
                  <a:pt x="233" y="270"/>
                </a:lnTo>
                <a:close/>
              </a:path>
            </a:pathLst>
          </a:custGeom>
          <a:solidFill>
            <a:srgbClr val="41A0DA">
              <a:alpha val="6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Oval 16"/>
          <p:cNvSpPr>
            <a:spLocks noChangeArrowheads="1"/>
          </p:cNvSpPr>
          <p:nvPr/>
        </p:nvSpPr>
        <p:spPr bwMode="auto">
          <a:xfrm>
            <a:off x="5678613" y="2242678"/>
            <a:ext cx="833188" cy="832531"/>
          </a:xfrm>
          <a:prstGeom prst="ellipse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Reality</a:t>
            </a:r>
            <a:endParaRPr lang="zh-CN" altLang="en-US" sz="1200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71" name="Oval 17"/>
          <p:cNvSpPr>
            <a:spLocks noChangeArrowheads="1"/>
          </p:cNvSpPr>
          <p:nvPr/>
        </p:nvSpPr>
        <p:spPr bwMode="auto">
          <a:xfrm>
            <a:off x="4838191" y="2195988"/>
            <a:ext cx="518852" cy="518852"/>
          </a:xfrm>
          <a:prstGeom prst="ellipse">
            <a:avLst/>
          </a:prstGeom>
          <a:solidFill>
            <a:srgbClr val="53D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Oval 18"/>
          <p:cNvSpPr>
            <a:spLocks noChangeArrowheads="1"/>
          </p:cNvSpPr>
          <p:nvPr/>
        </p:nvSpPr>
        <p:spPr bwMode="auto">
          <a:xfrm>
            <a:off x="5768705" y="1235881"/>
            <a:ext cx="672732" cy="672732"/>
          </a:xfrm>
          <a:prstGeom prst="ellipse">
            <a:avLst/>
          </a:prstGeom>
          <a:solidFill>
            <a:srgbClr val="53D2FF">
              <a:alpha val="60000"/>
            </a:srgbClr>
          </a:solidFill>
          <a:ln>
            <a:noFill/>
          </a:ln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100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73" name="Oval 19"/>
          <p:cNvSpPr>
            <a:spLocks noChangeArrowheads="1"/>
          </p:cNvSpPr>
          <p:nvPr/>
        </p:nvSpPr>
        <p:spPr bwMode="auto">
          <a:xfrm>
            <a:off x="6918202" y="1698837"/>
            <a:ext cx="576721" cy="576721"/>
          </a:xfrm>
          <a:prstGeom prst="ellipse">
            <a:avLst/>
          </a:pr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Oval 20"/>
          <p:cNvSpPr>
            <a:spLocks noChangeArrowheads="1"/>
          </p:cNvSpPr>
          <p:nvPr/>
        </p:nvSpPr>
        <p:spPr bwMode="auto">
          <a:xfrm>
            <a:off x="3861645" y="3010105"/>
            <a:ext cx="576064" cy="576064"/>
          </a:xfrm>
          <a:prstGeom prst="ellipse">
            <a:avLst/>
          </a:pr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Oval 21"/>
          <p:cNvSpPr>
            <a:spLocks noChangeArrowheads="1"/>
          </p:cNvSpPr>
          <p:nvPr/>
        </p:nvSpPr>
        <p:spPr bwMode="auto">
          <a:xfrm>
            <a:off x="7827015" y="2337373"/>
            <a:ext cx="499124" cy="506357"/>
          </a:xfrm>
          <a:prstGeom prst="ellipse">
            <a:avLst/>
          </a:prstGeom>
          <a:solidFill>
            <a:srgbClr val="53D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 rot="2426852">
            <a:off x="3609150" y="2739600"/>
            <a:ext cx="2208324" cy="663196"/>
            <a:chOff x="3699215" y="3738954"/>
            <a:chExt cx="1978742" cy="663196"/>
          </a:xfrm>
        </p:grpSpPr>
        <p:cxnSp>
          <p:nvCxnSpPr>
            <p:cNvPr id="77" name="直接连接符 76"/>
            <p:cNvCxnSpPr>
              <a:stCxn id="63" idx="2"/>
            </p:cNvCxnSpPr>
            <p:nvPr/>
          </p:nvCxnSpPr>
          <p:spPr>
            <a:xfrm flipH="1" flipV="1">
              <a:off x="4923351" y="3745530"/>
              <a:ext cx="754606" cy="1183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H="1">
              <a:off x="3699215" y="3738954"/>
              <a:ext cx="1224136" cy="663196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组合 78"/>
          <p:cNvGrpSpPr/>
          <p:nvPr/>
        </p:nvGrpSpPr>
        <p:grpSpPr>
          <a:xfrm flipH="1">
            <a:off x="6511801" y="2621649"/>
            <a:ext cx="1978742" cy="694433"/>
            <a:chOff x="3718942" y="3436586"/>
            <a:chExt cx="1978742" cy="694433"/>
          </a:xfrm>
        </p:grpSpPr>
        <p:cxnSp>
          <p:nvCxnSpPr>
            <p:cNvPr id="80" name="直接连接符 79"/>
            <p:cNvCxnSpPr/>
            <p:nvPr/>
          </p:nvCxnSpPr>
          <p:spPr>
            <a:xfrm flipH="1" flipV="1">
              <a:off x="4943078" y="3436586"/>
              <a:ext cx="754606" cy="1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H="1">
              <a:off x="3718942" y="3436586"/>
              <a:ext cx="1224136" cy="694433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组合 81"/>
          <p:cNvGrpSpPr/>
          <p:nvPr/>
        </p:nvGrpSpPr>
        <p:grpSpPr>
          <a:xfrm>
            <a:off x="3718942" y="4880340"/>
            <a:ext cx="1978742" cy="694433"/>
            <a:chOff x="3718942" y="3436586"/>
            <a:chExt cx="1978742" cy="694433"/>
          </a:xfrm>
        </p:grpSpPr>
        <p:cxnSp>
          <p:nvCxnSpPr>
            <p:cNvPr id="83" name="直接连接符 82"/>
            <p:cNvCxnSpPr/>
            <p:nvPr/>
          </p:nvCxnSpPr>
          <p:spPr>
            <a:xfrm flipH="1" flipV="1">
              <a:off x="4943078" y="3436586"/>
              <a:ext cx="754606" cy="1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H="1">
              <a:off x="3718942" y="3436586"/>
              <a:ext cx="1224136" cy="694433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组合 84"/>
          <p:cNvGrpSpPr/>
          <p:nvPr/>
        </p:nvGrpSpPr>
        <p:grpSpPr>
          <a:xfrm flipH="1" flipV="1">
            <a:off x="6441437" y="5278521"/>
            <a:ext cx="1978742" cy="694433"/>
            <a:chOff x="3718942" y="3436586"/>
            <a:chExt cx="1978742" cy="694433"/>
          </a:xfrm>
        </p:grpSpPr>
        <p:cxnSp>
          <p:nvCxnSpPr>
            <p:cNvPr id="86" name="直接连接符 85"/>
            <p:cNvCxnSpPr/>
            <p:nvPr/>
          </p:nvCxnSpPr>
          <p:spPr>
            <a:xfrm flipH="1" flipV="1">
              <a:off x="4943078" y="3436586"/>
              <a:ext cx="754606" cy="1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H="1">
              <a:off x="3718942" y="3436586"/>
              <a:ext cx="1224136" cy="694433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5" name="表格 9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79977139"/>
                  </p:ext>
                </p:extLst>
              </p:nvPr>
            </p:nvGraphicFramePr>
            <p:xfrm>
              <a:off x="284451" y="1618046"/>
              <a:ext cx="3349699" cy="1457162"/>
            </p:xfrm>
            <a:graphic>
              <a:graphicData uri="http://schemas.openxmlformats.org/drawingml/2006/table">
                <a:tbl>
                  <a:tblPr firstRow="1" firstCol="1" bandRow="1">
                    <a:tableStyleId>{3B4B98B0-60AC-42C2-AFA5-B58CD77FA1E5}</a:tableStyleId>
                  </a:tblPr>
                  <a:tblGrid>
                    <a:gridCol w="156103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78866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416070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Parameters</a:t>
                          </a:r>
                          <a:endParaRPr lang="zh-CN" sz="1050" b="1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Values</a:t>
                          </a:r>
                          <a:endParaRPr lang="zh-CN" sz="1050" b="1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Thrust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[0.2,0,−0.2]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N</m:t>
                                </m:r>
                              </m:oMath>
                            </m:oMathPara>
                          </a14:m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Mass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100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g</m:t>
                                </m:r>
                              </m:oMath>
                            </m:oMathPara>
                          </a14:m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Buoyancy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94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g</m:t>
                                </m:r>
                              </m:oMath>
                            </m:oMathPara>
                          </a14:m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Pitch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50" b="0" i="0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5" name="表格 9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79977139"/>
                  </p:ext>
                </p:extLst>
              </p:nvPr>
            </p:nvGraphicFramePr>
            <p:xfrm>
              <a:off x="284451" y="1618046"/>
              <a:ext cx="3349699" cy="1457162"/>
            </p:xfrm>
            <a:graphic>
              <a:graphicData uri="http://schemas.openxmlformats.org/drawingml/2006/table">
                <a:tbl>
                  <a:tblPr firstRow="1" firstCol="1" bandRow="1">
                    <a:tableStyleId>{3B4B98B0-60AC-42C2-AFA5-B58CD77FA1E5}</a:tableStyleId>
                  </a:tblPr>
                  <a:tblGrid>
                    <a:gridCol w="156103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78866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416070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Parameters</a:t>
                          </a:r>
                          <a:endParaRPr lang="zh-CN" sz="1050" b="1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Values</a:t>
                          </a:r>
                          <a:endParaRPr lang="zh-CN" sz="1050" b="1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Thrust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4499" marR="74499" marT="0" marB="0" anchor="ctr">
                        <a:blipFill>
                          <a:blip r:embed="rId3"/>
                          <a:stretch>
                            <a:fillRect l="-87415" t="-166667" r="-340" b="-3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Mass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4499" marR="74499" marT="0" marB="0" anchor="ctr">
                        <a:blipFill>
                          <a:blip r:embed="rId3"/>
                          <a:stretch>
                            <a:fillRect l="-87415" t="-260465" r="-340" b="-20930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Buoyancy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4499" marR="74499" marT="0" marB="0" anchor="ctr">
                        <a:blipFill>
                          <a:blip r:embed="rId3"/>
                          <a:stretch>
                            <a:fillRect l="-87415" t="-360465" r="-340" b="-10930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Pitch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4499" marR="74499" marT="0" marB="0" anchor="ctr">
                        <a:blipFill>
                          <a:blip r:embed="rId3"/>
                          <a:stretch>
                            <a:fillRect l="-87415" t="-460465" r="-340" b="-930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C3D0A8-5566-4085-894B-39512BD90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18</a:t>
            </a:fld>
            <a:endParaRPr lang="zh-CN" alt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4" name="表格 94">
                <a:extLst>
                  <a:ext uri="{FF2B5EF4-FFF2-40B4-BE49-F238E27FC236}">
                    <a16:creationId xmlns:a16="http://schemas.microsoft.com/office/drawing/2014/main" id="{3159333C-610D-4DEB-B4DE-AFEBC34224C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55596610"/>
                  </p:ext>
                </p:extLst>
              </p:nvPr>
            </p:nvGraphicFramePr>
            <p:xfrm>
              <a:off x="325524" y="4950093"/>
              <a:ext cx="3349699" cy="1196889"/>
            </p:xfrm>
            <a:graphic>
              <a:graphicData uri="http://schemas.openxmlformats.org/drawingml/2006/table">
                <a:tbl>
                  <a:tblPr firstRow="1" firstCol="1" bandRow="1">
                    <a:tableStyleId>{3B4B98B0-60AC-42C2-AFA5-B58CD77FA1E5}</a:tableStyleId>
                  </a:tblPr>
                  <a:tblGrid>
                    <a:gridCol w="180924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40457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416070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Results</a:t>
                          </a:r>
                          <a:endParaRPr lang="zh-CN" sz="1050" b="1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Values</a:t>
                          </a:r>
                          <a:endParaRPr lang="zh-CN" sz="1050" b="1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Maximum horizontal speed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0.93</m:t>
                                </m:r>
                                <m: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oMath>
                            </m:oMathPara>
                          </a14:m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Maximum vertical speed 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0.52</m:t>
                                </m:r>
                                <m: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a:rPr lang="en-US" sz="105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oMath>
                            </m:oMathPara>
                          </a14:m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Time to maximum speed 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050" b="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  <m:r>
                                  <a:rPr lang="en-US" altLang="zh-CN" sz="1050" b="0" i="1" smtClean="0">
                                    <a:solidFill>
                                      <a:srgbClr val="2FC9FF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𝑠</m:t>
                                </m:r>
                              </m:oMath>
                            </m:oMathPara>
                          </a14:m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4" name="表格 94">
                <a:extLst>
                  <a:ext uri="{FF2B5EF4-FFF2-40B4-BE49-F238E27FC236}">
                    <a16:creationId xmlns:a16="http://schemas.microsoft.com/office/drawing/2014/main" id="{3159333C-610D-4DEB-B4DE-AFEBC34224C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55596610"/>
                  </p:ext>
                </p:extLst>
              </p:nvPr>
            </p:nvGraphicFramePr>
            <p:xfrm>
              <a:off x="325524" y="4950093"/>
              <a:ext cx="3349699" cy="1196889"/>
            </p:xfrm>
            <a:graphic>
              <a:graphicData uri="http://schemas.openxmlformats.org/drawingml/2006/table">
                <a:tbl>
                  <a:tblPr firstRow="1" firstCol="1" bandRow="1">
                    <a:tableStyleId>{3B4B98B0-60AC-42C2-AFA5-B58CD77FA1E5}</a:tableStyleId>
                  </a:tblPr>
                  <a:tblGrid>
                    <a:gridCol w="180924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40457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416070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Results</a:t>
                          </a:r>
                          <a:endParaRPr lang="zh-CN" sz="1050" b="1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Values</a:t>
                          </a:r>
                          <a:endParaRPr lang="zh-CN" sz="1050" b="1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Maximum horizontal speed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4499" marR="74499" marT="0" marB="0" anchor="ctr">
                        <a:blipFill>
                          <a:blip r:embed="rId4"/>
                          <a:stretch>
                            <a:fillRect l="-117391" t="-162791" r="-395" b="-20930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Maximum vertical speed 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4499" marR="74499" marT="0" marB="0" anchor="ctr">
                        <a:blipFill>
                          <a:blip r:embed="rId4"/>
                          <a:stretch>
                            <a:fillRect l="-117391" t="-262791" r="-395" b="-10930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60273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050" dirty="0">
                              <a:solidFill>
                                <a:srgbClr val="2FC9FF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Time to maximum speed </a:t>
                          </a:r>
                          <a:endParaRPr lang="zh-CN" sz="1050" dirty="0">
                            <a:solidFill>
                              <a:srgbClr val="2FC9FF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74499" marR="74499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4499" marR="74499" marT="0" marB="0" anchor="ctr">
                        <a:blipFill>
                          <a:blip r:embed="rId4"/>
                          <a:stretch>
                            <a:fillRect l="-117391" t="-362791" r="-395" b="-930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5" name="Google Shape;253;p30">
            <a:extLst>
              <a:ext uri="{FF2B5EF4-FFF2-40B4-BE49-F238E27FC236}">
                <a16:creationId xmlns:a16="http://schemas.microsoft.com/office/drawing/2014/main" id="{593DC517-8256-421D-A5C3-031443E3B6EC}"/>
              </a:ext>
            </a:extLst>
          </p:cNvPr>
          <p:cNvSpPr txBox="1"/>
          <p:nvPr/>
        </p:nvSpPr>
        <p:spPr>
          <a:xfrm>
            <a:off x="8649025" y="2881580"/>
            <a:ext cx="29007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2FC9FF"/>
                </a:solidFill>
                <a:latin typeface="Times New Roman" panose="02020603050405020304" pitchFamily="18" charset="0"/>
              </a:rPr>
              <a:t>✅ cross-checked with actual blimp performance</a:t>
            </a:r>
            <a:endParaRPr sz="1600" dirty="0">
              <a:solidFill>
                <a:srgbClr val="2FC9FF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46" name="Google Shape;250;p30">
            <a:extLst>
              <a:ext uri="{FF2B5EF4-FFF2-40B4-BE49-F238E27FC236}">
                <a16:creationId xmlns:a16="http://schemas.microsoft.com/office/drawing/2014/main" id="{FEA70AE9-3131-4F41-8270-C181765116E4}"/>
              </a:ext>
            </a:extLst>
          </p:cNvPr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8487999" y="3916308"/>
            <a:ext cx="3676650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80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500"/>
                            </p:stCondLst>
                            <p:childTnLst>
                              <p:par>
                                <p:cTn id="7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0"/>
                            </p:stCondLst>
                            <p:childTnLst>
                              <p:par>
                                <p:cTn id="7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1" grpId="0" animBg="1"/>
      <p:bldP spid="57" grpId="0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4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矩形 5630">
            <a:extLst>
              <a:ext uri="{FF2B5EF4-FFF2-40B4-BE49-F238E27FC236}">
                <a16:creationId xmlns:a16="http://schemas.microsoft.com/office/drawing/2014/main" id="{7A4BE863-9466-436A-872A-D2325DBF66E9}"/>
              </a:ext>
            </a:extLst>
          </p:cNvPr>
          <p:cNvSpPr/>
          <p:nvPr/>
        </p:nvSpPr>
        <p:spPr>
          <a:xfrm>
            <a:off x="2237414" y="3645024"/>
            <a:ext cx="658800" cy="2232249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192">
            <a:extLst>
              <a:ext uri="{FF2B5EF4-FFF2-40B4-BE49-F238E27FC236}">
                <a16:creationId xmlns:a16="http://schemas.microsoft.com/office/drawing/2014/main" id="{C3521145-0753-477E-847C-290CCB960136}"/>
              </a:ext>
            </a:extLst>
          </p:cNvPr>
          <p:cNvSpPr/>
          <p:nvPr/>
        </p:nvSpPr>
        <p:spPr>
          <a:xfrm>
            <a:off x="2237414" y="3645024"/>
            <a:ext cx="2278915" cy="648072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193">
            <a:extLst>
              <a:ext uri="{FF2B5EF4-FFF2-40B4-BE49-F238E27FC236}">
                <a16:creationId xmlns:a16="http://schemas.microsoft.com/office/drawing/2014/main" id="{C5E63DE6-4BF8-4B7F-A5AC-D6AADA05F985}"/>
              </a:ext>
            </a:extLst>
          </p:cNvPr>
          <p:cNvSpPr/>
          <p:nvPr/>
        </p:nvSpPr>
        <p:spPr>
          <a:xfrm>
            <a:off x="3857529" y="3645024"/>
            <a:ext cx="658800" cy="1440159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194">
            <a:extLst>
              <a:ext uri="{FF2B5EF4-FFF2-40B4-BE49-F238E27FC236}">
                <a16:creationId xmlns:a16="http://schemas.microsoft.com/office/drawing/2014/main" id="{6C85F829-E4B1-48A7-A08E-D28B7F7345D6}"/>
              </a:ext>
            </a:extLst>
          </p:cNvPr>
          <p:cNvSpPr/>
          <p:nvPr/>
        </p:nvSpPr>
        <p:spPr>
          <a:xfrm>
            <a:off x="3857529" y="4437112"/>
            <a:ext cx="2278915" cy="648072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195">
            <a:extLst>
              <a:ext uri="{FF2B5EF4-FFF2-40B4-BE49-F238E27FC236}">
                <a16:creationId xmlns:a16="http://schemas.microsoft.com/office/drawing/2014/main" id="{F55AE524-2056-4AA0-ABC6-F3485AD6CB59}"/>
              </a:ext>
            </a:extLst>
          </p:cNvPr>
          <p:cNvSpPr/>
          <p:nvPr/>
        </p:nvSpPr>
        <p:spPr>
          <a:xfrm>
            <a:off x="5477644" y="2882793"/>
            <a:ext cx="658800" cy="2202390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196">
            <a:extLst>
              <a:ext uri="{FF2B5EF4-FFF2-40B4-BE49-F238E27FC236}">
                <a16:creationId xmlns:a16="http://schemas.microsoft.com/office/drawing/2014/main" id="{CC693EAB-9516-4CBA-88FF-0C6AA2040F42}"/>
              </a:ext>
            </a:extLst>
          </p:cNvPr>
          <p:cNvSpPr/>
          <p:nvPr/>
        </p:nvSpPr>
        <p:spPr>
          <a:xfrm>
            <a:off x="5477644" y="2882793"/>
            <a:ext cx="2278915" cy="648072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197">
            <a:extLst>
              <a:ext uri="{FF2B5EF4-FFF2-40B4-BE49-F238E27FC236}">
                <a16:creationId xmlns:a16="http://schemas.microsoft.com/office/drawing/2014/main" id="{C29631D9-CEDE-48D5-A3DA-BB0848979C0F}"/>
              </a:ext>
            </a:extLst>
          </p:cNvPr>
          <p:cNvSpPr/>
          <p:nvPr/>
        </p:nvSpPr>
        <p:spPr>
          <a:xfrm>
            <a:off x="7097759" y="2882792"/>
            <a:ext cx="658800" cy="1878355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198">
            <a:extLst>
              <a:ext uri="{FF2B5EF4-FFF2-40B4-BE49-F238E27FC236}">
                <a16:creationId xmlns:a16="http://schemas.microsoft.com/office/drawing/2014/main" id="{11D8F159-2BF4-4D89-9200-A2BE4DCF2EC6}"/>
              </a:ext>
            </a:extLst>
          </p:cNvPr>
          <p:cNvSpPr/>
          <p:nvPr/>
        </p:nvSpPr>
        <p:spPr>
          <a:xfrm>
            <a:off x="7099647" y="4113076"/>
            <a:ext cx="2278915" cy="648072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199">
            <a:extLst>
              <a:ext uri="{FF2B5EF4-FFF2-40B4-BE49-F238E27FC236}">
                <a16:creationId xmlns:a16="http://schemas.microsoft.com/office/drawing/2014/main" id="{587E5DCD-F13E-4D8E-99D8-64B3DECD1665}"/>
              </a:ext>
            </a:extLst>
          </p:cNvPr>
          <p:cNvSpPr/>
          <p:nvPr/>
        </p:nvSpPr>
        <p:spPr>
          <a:xfrm>
            <a:off x="8719762" y="2535189"/>
            <a:ext cx="658800" cy="2225959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3FAE83-D9F4-4A78-8B58-C4DAA509E174}"/>
              </a:ext>
            </a:extLst>
          </p:cNvPr>
          <p:cNvSpPr txBox="1"/>
          <p:nvPr/>
        </p:nvSpPr>
        <p:spPr>
          <a:xfrm>
            <a:off x="1656387" y="1967934"/>
            <a:ext cx="64793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80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Pirulen" pitchFamily="2" charset="0"/>
                <a:ea typeface="微软雅黑" pitchFamily="34" charset="-122"/>
              </a:rPr>
              <a:t>01</a:t>
            </a:r>
            <a:endParaRPr lang="zh-CN" altLang="en-US" sz="280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Pirulen" pitchFamily="2" charset="0"/>
              <a:ea typeface="微软雅黑" pitchFamily="34" charset="-122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27BDB15-0E45-4753-9935-7E7082A2D9D3}"/>
              </a:ext>
            </a:extLst>
          </p:cNvPr>
          <p:cNvSpPr txBox="1"/>
          <p:nvPr/>
        </p:nvSpPr>
        <p:spPr>
          <a:xfrm flipH="1">
            <a:off x="2169021" y="2052451"/>
            <a:ext cx="3187202" cy="43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lvl="0">
              <a:defRPr/>
            </a:pPr>
            <a:r>
              <a:rPr lang="en-US" altLang="zh-CN" sz="1400" b="0" dirty="0">
                <a:solidFill>
                  <a:srgbClr val="53D2FF"/>
                </a:solidFill>
                <a:latin typeface="Arial Rounded MT Bold" pitchFamily="34" charset="0"/>
                <a:cs typeface="Times New Roman" pitchFamily="18" charset="0"/>
              </a:rPr>
              <a:t>Consider more parameters in the design parameter space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6FB5017-7CDF-48E8-849E-201158EF689F}"/>
              </a:ext>
            </a:extLst>
          </p:cNvPr>
          <p:cNvSpPr txBox="1"/>
          <p:nvPr/>
        </p:nvSpPr>
        <p:spPr>
          <a:xfrm>
            <a:off x="2222932" y="2530739"/>
            <a:ext cx="3018751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Control surface, mechanical fin, weight distribution, power consumption</a:t>
            </a:r>
            <a:endParaRPr lang="zh-CN" altLang="en-US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10916BD-335D-4983-A9F8-AEB55668252A}"/>
              </a:ext>
            </a:extLst>
          </p:cNvPr>
          <p:cNvSpPr txBox="1"/>
          <p:nvPr/>
        </p:nvSpPr>
        <p:spPr>
          <a:xfrm>
            <a:off x="6354414" y="4889723"/>
            <a:ext cx="79996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80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Pirulen" pitchFamily="2" charset="0"/>
                <a:ea typeface="微软雅黑" pitchFamily="34" charset="-122"/>
              </a:rPr>
              <a:t>02</a:t>
            </a:r>
            <a:endParaRPr lang="zh-CN" altLang="en-US" sz="280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Pirulen" pitchFamily="2" charset="0"/>
              <a:ea typeface="微软雅黑" pitchFamily="34" charset="-122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7D8D162-81CD-4472-9503-4A3B8246050B}"/>
              </a:ext>
            </a:extLst>
          </p:cNvPr>
          <p:cNvSpPr txBox="1"/>
          <p:nvPr/>
        </p:nvSpPr>
        <p:spPr>
          <a:xfrm flipH="1">
            <a:off x="7034925" y="4974240"/>
            <a:ext cx="2732688" cy="43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lvl="0">
              <a:defRPr/>
            </a:pPr>
            <a:r>
              <a:rPr lang="en-US" altLang="zh-CN" sz="1400" b="0" dirty="0">
                <a:solidFill>
                  <a:srgbClr val="53D2FF"/>
                </a:solidFill>
                <a:latin typeface="Arial Rounded MT Bold" pitchFamily="34" charset="0"/>
                <a:cs typeface="Times New Roman" pitchFamily="18" charset="0"/>
              </a:rPr>
              <a:t>Increase the complexity of our evaluation system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7FD70CD-4A7F-43DA-8C4E-B6B8F2184FDE}"/>
              </a:ext>
            </a:extLst>
          </p:cNvPr>
          <p:cNvSpPr txBox="1"/>
          <p:nvPr/>
        </p:nvSpPr>
        <p:spPr>
          <a:xfrm>
            <a:off x="7055328" y="5469043"/>
            <a:ext cx="2444654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Consider air friction and added mass into our system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88DBCD-CCFB-4C2C-9D59-FFCA78DC171D}"/>
              </a:ext>
            </a:extLst>
          </p:cNvPr>
          <p:cNvSpPr txBox="1"/>
          <p:nvPr/>
        </p:nvSpPr>
        <p:spPr>
          <a:xfrm>
            <a:off x="5363106" y="1507630"/>
            <a:ext cx="3356656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Come up with the validation process that could help validate the whole system and verify our system through experiments. </a:t>
            </a:r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BFB76D9D-4FA2-4E6C-BE9A-8AE72E0B411F}"/>
              </a:ext>
            </a:extLst>
          </p:cNvPr>
          <p:cNvSpPr>
            <a:spLocks/>
          </p:cNvSpPr>
          <p:nvPr/>
        </p:nvSpPr>
        <p:spPr bwMode="auto">
          <a:xfrm rot="2700000">
            <a:off x="8731168" y="1316718"/>
            <a:ext cx="978413" cy="1457864"/>
          </a:xfrm>
          <a:custGeom>
            <a:avLst/>
            <a:gdLst/>
            <a:ahLst/>
            <a:cxnLst/>
            <a:rect l="l" t="t" r="r" b="b"/>
            <a:pathLst>
              <a:path w="978413" h="1457864">
                <a:moveTo>
                  <a:pt x="0" y="322664"/>
                </a:moveTo>
                <a:lnTo>
                  <a:pt x="233020" y="166322"/>
                </a:lnTo>
                <a:lnTo>
                  <a:pt x="466041" y="0"/>
                </a:lnTo>
                <a:lnTo>
                  <a:pt x="695779" y="166322"/>
                </a:lnTo>
                <a:lnTo>
                  <a:pt x="928800" y="322664"/>
                </a:lnTo>
                <a:lnTo>
                  <a:pt x="797521" y="322664"/>
                </a:lnTo>
                <a:lnTo>
                  <a:pt x="797521" y="558464"/>
                </a:lnTo>
                <a:lnTo>
                  <a:pt x="797569" y="558464"/>
                </a:lnTo>
                <a:lnTo>
                  <a:pt x="797569" y="811178"/>
                </a:lnTo>
                <a:lnTo>
                  <a:pt x="978413" y="992022"/>
                </a:lnTo>
                <a:lnTo>
                  <a:pt x="512571" y="1457864"/>
                </a:lnTo>
                <a:lnTo>
                  <a:pt x="140917" y="1086210"/>
                </a:lnTo>
                <a:lnTo>
                  <a:pt x="143065" y="1084062"/>
                </a:lnTo>
                <a:lnTo>
                  <a:pt x="138769" y="1084062"/>
                </a:lnTo>
                <a:lnTo>
                  <a:pt x="138769" y="581922"/>
                </a:lnTo>
                <a:lnTo>
                  <a:pt x="137843" y="581922"/>
                </a:lnTo>
                <a:lnTo>
                  <a:pt x="137843" y="322664"/>
                </a:lnTo>
                <a:close/>
              </a:path>
            </a:pathLst>
          </a:custGeom>
          <a:solidFill>
            <a:srgbClr val="53D2FF"/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矩形 5628">
            <a:extLst>
              <a:ext uri="{FF2B5EF4-FFF2-40B4-BE49-F238E27FC236}">
                <a16:creationId xmlns:a16="http://schemas.microsoft.com/office/drawing/2014/main" id="{66DC9F17-A88E-4555-9D93-0BF6498D1B6C}"/>
              </a:ext>
            </a:extLst>
          </p:cNvPr>
          <p:cNvSpPr/>
          <p:nvPr/>
        </p:nvSpPr>
        <p:spPr>
          <a:xfrm>
            <a:off x="0" y="5229200"/>
            <a:ext cx="2896214" cy="648072"/>
          </a:xfrm>
          <a:prstGeom prst="rect">
            <a:avLst/>
          </a:prstGeom>
          <a:solidFill>
            <a:srgbClr val="53D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Future work</a:t>
            </a:r>
            <a:endParaRPr lang="zh-CN" altLang="en-US" sz="2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23991C6-3B04-451F-8DA1-7AE30BC2EFF8}"/>
              </a:ext>
            </a:extLst>
          </p:cNvPr>
          <p:cNvSpPr txBox="1"/>
          <p:nvPr/>
        </p:nvSpPr>
        <p:spPr>
          <a:xfrm>
            <a:off x="4682592" y="1196752"/>
            <a:ext cx="79701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800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Pirulen" pitchFamily="2" charset="0"/>
                <a:ea typeface="微软雅黑" pitchFamily="34" charset="-122"/>
              </a:rPr>
              <a:t>03</a:t>
            </a:r>
            <a:endParaRPr lang="zh-CN" altLang="en-US" sz="280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Pirulen" pitchFamily="2" charset="0"/>
              <a:ea typeface="微软雅黑" pitchFamily="34" charset="-122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EC7CB02-441A-4D95-BFFA-2EDB95AC94BA}"/>
              </a:ext>
            </a:extLst>
          </p:cNvPr>
          <p:cNvSpPr txBox="1"/>
          <p:nvPr/>
        </p:nvSpPr>
        <p:spPr>
          <a:xfrm flipH="1">
            <a:off x="5363103" y="1281269"/>
            <a:ext cx="2227713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b="0" dirty="0">
                <a:solidFill>
                  <a:srgbClr val="53D2FF"/>
                </a:solidFill>
                <a:latin typeface="Arial Rounded MT Bold" pitchFamily="34" charset="0"/>
                <a:cs typeface="Times New Roman" pitchFamily="18" charset="0"/>
              </a:rPr>
              <a:t>Validation process</a:t>
            </a:r>
            <a:endParaRPr kumimoji="0" lang="zh-CN" altLang="en-US" sz="1400" b="0" i="0" u="none" strike="noStrike" kern="0" cap="none" spc="0" normalizeH="0" baseline="0" noProof="0" dirty="0">
              <a:ln w="18415" cmpd="sng">
                <a:noFill/>
                <a:prstDash val="solid"/>
              </a:ln>
              <a:solidFill>
                <a:srgbClr val="53D2FF"/>
              </a:solidFill>
              <a:uLnTx/>
              <a:uFillTx/>
              <a:latin typeface="Arial Rounded MT Bold" pitchFamily="34" charset="0"/>
              <a:cs typeface="Times New Roman" pitchFamily="18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EF10C2F-51B4-4166-8F31-ACA14EFB833C}"/>
              </a:ext>
            </a:extLst>
          </p:cNvPr>
          <p:cNvSpPr txBox="1"/>
          <p:nvPr/>
        </p:nvSpPr>
        <p:spPr>
          <a:xfrm>
            <a:off x="10019264" y="1019659"/>
            <a:ext cx="132985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800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Pirulen" pitchFamily="2" charset="0"/>
                <a:ea typeface="微软雅黑" pitchFamily="34" charset="-122"/>
              </a:rPr>
              <a:t>IROS</a:t>
            </a:r>
          </a:p>
        </p:txBody>
      </p:sp>
    </p:spTree>
    <p:extLst>
      <p:ext uri="{BB962C8B-B14F-4D97-AF65-F5344CB8AC3E}">
        <p14:creationId xmlns:p14="http://schemas.microsoft.com/office/powerpoint/2010/main" val="3563674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4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43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73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84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14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4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3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/>
      <p:bldP spid="41" grpId="0"/>
      <p:bldP spid="42" grpId="0"/>
      <p:bldP spid="44" grpId="0"/>
      <p:bldP spid="45" grpId="0"/>
      <p:bldP spid="46" grpId="0"/>
      <p:bldP spid="48" grpId="0"/>
      <p:bldP spid="53" grpId="0" animBg="1"/>
      <p:bldP spid="58" grpId="0" animBg="1"/>
      <p:bldP spid="59" grpId="0"/>
      <p:bldP spid="60" grpId="0"/>
      <p:bldP spid="6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AutoShape 24"/>
          <p:cNvSpPr>
            <a:spLocks noChangeArrowheads="1"/>
          </p:cNvSpPr>
          <p:nvPr/>
        </p:nvSpPr>
        <p:spPr bwMode="auto">
          <a:xfrm>
            <a:off x="3754946" y="1052736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01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6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Background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6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Related work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6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8" name="AutoShape 24"/>
          <p:cNvSpPr>
            <a:spLocks noChangeArrowheads="1"/>
          </p:cNvSpPr>
          <p:nvPr/>
        </p:nvSpPr>
        <p:spPr bwMode="auto">
          <a:xfrm>
            <a:off x="5159102" y="3411183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b="1" dirty="0">
                <a:solidFill>
                  <a:prstClr val="white"/>
                </a:solidFill>
                <a:latin typeface="Pirulen" pitchFamily="2" charset="0"/>
              </a:rPr>
              <a:t>02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</a:p>
          <a:p>
            <a:pPr lvl="0"/>
            <a:r>
              <a:rPr lang="en-US" altLang="zh-CN" sz="14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parameter Space</a:t>
            </a:r>
          </a:p>
          <a:p>
            <a:pPr lvl="0"/>
            <a:endParaRPr lang="en-US" altLang="zh-CN" sz="1400" b="1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Evaluation </a:t>
            </a:r>
          </a:p>
          <a:p>
            <a:pPr lvl="0"/>
            <a:r>
              <a:rPr lang="en-US" altLang="zh-CN" sz="14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overview</a:t>
            </a:r>
          </a:p>
        </p:txBody>
      </p:sp>
      <p:sp>
        <p:nvSpPr>
          <p:cNvPr id="19" name="AutoShape 24"/>
          <p:cNvSpPr>
            <a:spLocks noChangeArrowheads="1"/>
          </p:cNvSpPr>
          <p:nvPr/>
        </p:nvSpPr>
        <p:spPr bwMode="auto">
          <a:xfrm>
            <a:off x="6844971" y="1052736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03</a:t>
            </a:r>
            <a:endParaRPr lang="en-US" altLang="zh-CN" b="1" dirty="0">
              <a:solidFill>
                <a:prstClr val="white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Restoring force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Propulsion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Aerodynamics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Kinematics &amp;</a:t>
            </a:r>
          </a:p>
          <a:p>
            <a:pPr lvl="0"/>
            <a:r>
              <a:rPr lang="en-US" altLang="zh-CN" sz="14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Dynamics</a:t>
            </a:r>
          </a:p>
        </p:txBody>
      </p:sp>
      <p:sp>
        <p:nvSpPr>
          <p:cNvPr id="20" name="AutoShape 24"/>
          <p:cNvSpPr>
            <a:spLocks noChangeArrowheads="1"/>
          </p:cNvSpPr>
          <p:nvPr/>
        </p:nvSpPr>
        <p:spPr bwMode="auto">
          <a:xfrm>
            <a:off x="8183438" y="3436707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endParaRPr lang="en-US" altLang="zh-CN" sz="4000" dirty="0">
              <a:solidFill>
                <a:prstClr val="white"/>
              </a:solidFill>
              <a:latin typeface="Pirulen" pitchFamily="2" charset="0"/>
            </a:endParaRPr>
          </a:p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04</a:t>
            </a:r>
          </a:p>
          <a:p>
            <a:pPr lvl="0" algn="ctr"/>
            <a:endParaRPr lang="en-US" altLang="zh-CN" b="1" dirty="0">
              <a:solidFill>
                <a:prstClr val="white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lvl="0" algn="ctr"/>
            <a:r>
              <a:rPr lang="en-US" altLang="zh-CN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Simulation</a:t>
            </a:r>
          </a:p>
          <a:p>
            <a:pPr lvl="0" algn="ctr"/>
            <a:endParaRPr lang="zh-CN" altLang="en-US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1" descr="D:\360data\重要数据\桌面\66666666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2" descr="D:\360data\重要数据\桌面\55555555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3" descr="D:\360data\重要数据\桌面\444444444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4" descr="D:\360data\重要数据\桌面\33333333333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5" descr="D:\360data\重要数据\桌面\22222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6" descr="D:\360data\重要数据\桌面\11111111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03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1273846" y="2463279"/>
            <a:ext cx="12779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Contents</a:t>
            </a:r>
          </a:p>
        </p:txBody>
      </p:sp>
      <p:sp>
        <p:nvSpPr>
          <p:cNvPr id="15" name="AutoShape 24"/>
          <p:cNvSpPr>
            <a:spLocks noChangeArrowheads="1"/>
          </p:cNvSpPr>
          <p:nvPr/>
        </p:nvSpPr>
        <p:spPr bwMode="auto">
          <a:xfrm>
            <a:off x="9869307" y="982314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05</a:t>
            </a:r>
          </a:p>
          <a:p>
            <a:pPr lvl="0" algn="ctr"/>
            <a:endParaRPr lang="en-US" altLang="zh-CN" b="1" dirty="0">
              <a:solidFill>
                <a:prstClr val="white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lvl="0" algn="ctr"/>
            <a:r>
              <a:rPr lang="en-US" altLang="zh-CN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Future </a:t>
            </a:r>
          </a:p>
          <a:p>
            <a:pPr lvl="0" algn="ctr"/>
            <a:r>
              <a:rPr lang="en-US" altLang="zh-CN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work</a:t>
            </a:r>
            <a:endParaRPr lang="zh-CN" altLang="en-US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2D5E70-36D9-4F5F-90AA-9A3E4D97F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2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3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32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4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36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0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2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6.12218E-8 -4.07407E-6 L -0.20854 -0.1125 " pathEditMode="relative" rAng="0" ptsTypes="AA">
                                      <p:cBhvr>
                                        <p:cTn id="50" dur="5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34" y="-5625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2.70833E-6 -3.33333E-6 L -0.21966 -0.05926 " pathEditMode="relative" rAng="0" ptsTypes="AA">
                                      <p:cBhvr>
                                        <p:cTn id="57" dur="5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90" y="-2963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path" presetSubtype="0" decel="10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4.1227E-6 -4.81481E-6 L -0.5381 -0.11574 " pathEditMode="relative" rAng="0" ptsTypes="AA">
                                      <p:cBhvr>
                                        <p:cTn id="64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912" y="-5787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6.74743E-7 -4.07407E-6 L -0.70131 -0.1125 " pathEditMode="relative" rAng="0" ptsTypes="AA">
                                      <p:cBhvr>
                                        <p:cTn id="71" dur="5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066" y="-5625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decel="10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6.74743E-7 -4.07407E-6 L -0.70131 -0.1125 " pathEditMode="relative" rAng="0" ptsTypes="AA">
                                      <p:cBhvr>
                                        <p:cTn id="78" dur="5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066" y="-56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16" grpId="0"/>
      <p:bldP spid="15" grpId="0" animBg="1"/>
      <p:bldP spid="15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文本框 17"/>
          <p:cNvSpPr txBox="1"/>
          <p:nvPr/>
        </p:nvSpPr>
        <p:spPr>
          <a:xfrm>
            <a:off x="3695853" y="836712"/>
            <a:ext cx="47987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Thanks for your listening</a:t>
            </a:r>
            <a:endParaRPr lang="zh-CN" altLang="en-US" sz="540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93687" y="2788448"/>
            <a:ext cx="5603038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Q&amp;A?</a:t>
            </a:r>
            <a:endParaRPr lang="zh-CN" altLang="en-US" sz="2800" dirty="0">
              <a:solidFill>
                <a:srgbClr val="00B0F0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1" name="1" descr="D:\360data\重要数据\桌面\666666666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2" descr="D:\360data\重要数据\桌面\555555555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3" descr="D:\360data\重要数据\桌面\4444444444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4" descr="D:\360data\重要数据\桌面\333333333333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5" descr="D:\360data\重要数据\桌面\22222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6" descr="D:\360data\重要数据\桌面\11111111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308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LOGO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56404" y="4159812"/>
            <a:ext cx="453802" cy="450525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DD847F-DAE8-461D-8E8F-05AC1F348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20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003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26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8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30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2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AutoShape 24"/>
          <p:cNvSpPr>
            <a:spLocks noChangeArrowheads="1"/>
          </p:cNvSpPr>
          <p:nvPr/>
        </p:nvSpPr>
        <p:spPr bwMode="auto">
          <a:xfrm>
            <a:off x="-1984204" y="3083818"/>
            <a:ext cx="1685869" cy="212195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r>
              <a:rPr lang="en-US" altLang="zh-CN" sz="4000" dirty="0">
                <a:solidFill>
                  <a:prstClr val="white"/>
                </a:solidFill>
                <a:latin typeface="Pirulen" pitchFamily="2" charset="0"/>
              </a:rPr>
              <a:t>01</a:t>
            </a:r>
            <a:endParaRPr lang="en-US" altLang="zh-CN" sz="4000" i="1" dirty="0">
              <a:solidFill>
                <a:prstClr val="white"/>
              </a:solidFill>
              <a:latin typeface="Pirulen" pitchFamily="2" charset="0"/>
            </a:endParaRPr>
          </a:p>
          <a:p>
            <a:pPr lvl="0" algn="ctr"/>
            <a:endParaRPr lang="en-US" altLang="zh-CN" b="1" dirty="0">
              <a:solidFill>
                <a:prstClr val="white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lvl="0" algn="ctr"/>
            <a:r>
              <a:rPr lang="en-US" altLang="zh-CN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Background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AutoShape 24"/>
          <p:cNvSpPr>
            <a:spLocks noChangeArrowheads="1"/>
          </p:cNvSpPr>
          <p:nvPr/>
        </p:nvSpPr>
        <p:spPr bwMode="auto">
          <a:xfrm>
            <a:off x="1064171" y="1366915"/>
            <a:ext cx="4454971" cy="4519734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974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960 h 10000"/>
              <a:gd name="connsiteX1" fmla="*/ 974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96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0" y="960"/>
                </a:moveTo>
                <a:lnTo>
                  <a:pt x="974" y="0"/>
                </a:ln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60"/>
                </a:lnTo>
                <a:close/>
              </a:path>
            </a:pathLst>
          </a:cu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/>
          <a:p>
            <a:pPr lvl="0" algn="ctr"/>
            <a:endParaRPr lang="zh-CN" altLang="en-US">
              <a:solidFill>
                <a:prstClr val="white"/>
              </a:solidFill>
              <a:latin typeface="Pirulen" pitchFamily="2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98662" y="1844824"/>
            <a:ext cx="4176464" cy="402943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Airship out-door application</a:t>
            </a: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Airship in-door application</a:t>
            </a: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bg1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[1] dronelife.com </a:t>
            </a:r>
          </a:p>
          <a:p>
            <a:pPr algn="just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[2] eblimp.com </a:t>
            </a:r>
          </a:p>
          <a:p>
            <a:pPr algn="just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[3] “Development of Airships Stratospheric Platform Systems”</a:t>
            </a:r>
          </a:p>
          <a:p>
            <a:pPr algn="just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[4] University of Washington </a:t>
            </a: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37892" y="1366915"/>
            <a:ext cx="4269828" cy="3214213"/>
          </a:xfrm>
          <a:prstGeom prst="rect">
            <a:avLst/>
          </a:prstGeom>
          <a:solidFill>
            <a:srgbClr val="53D2FF"/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</p:pic>
      <p:sp>
        <p:nvSpPr>
          <p:cNvPr id="2" name="矩形 1"/>
          <p:cNvSpPr/>
          <p:nvPr/>
        </p:nvSpPr>
        <p:spPr>
          <a:xfrm>
            <a:off x="5629997" y="4653136"/>
            <a:ext cx="4285617" cy="1233513"/>
          </a:xfrm>
          <a:custGeom>
            <a:avLst/>
            <a:gdLst/>
            <a:ahLst/>
            <a:cxnLst/>
            <a:rect l="l" t="t" r="r" b="b"/>
            <a:pathLst>
              <a:path w="5189126" h="1233513">
                <a:moveTo>
                  <a:pt x="5189123" y="616756"/>
                </a:moveTo>
                <a:lnTo>
                  <a:pt x="4572367" y="1233512"/>
                </a:lnTo>
                <a:lnTo>
                  <a:pt x="5189123" y="1233512"/>
                </a:lnTo>
                <a:close/>
                <a:moveTo>
                  <a:pt x="0" y="0"/>
                </a:moveTo>
                <a:lnTo>
                  <a:pt x="5189126" y="0"/>
                </a:lnTo>
                <a:lnTo>
                  <a:pt x="5189126" y="1233513"/>
                </a:lnTo>
                <a:lnTo>
                  <a:pt x="0" y="1233513"/>
                </a:lnTo>
                <a:close/>
              </a:path>
            </a:pathLst>
          </a:custGeom>
          <a:solidFill>
            <a:srgbClr val="53D2FF"/>
          </a:solidFill>
          <a:ln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Background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2" name="Picture 8" descr="C:\Users\Nir\Desktop\未标题-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3518" y="5025884"/>
            <a:ext cx="461313" cy="48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F81BF7-1859-497D-B87E-D0B5C0B98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384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25 0 C 0.181 0 0.25 -0.069 0.25 -0.125 L 0.25 -0.25 E" pathEditMode="relative" ptsTypes="">
                                      <p:cBhvr>
                                        <p:cTn id="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180"/>
                            </p:stCondLst>
                            <p:childTnLst>
                              <p:par>
                                <p:cTn id="2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27" grpId="0" animBg="1"/>
      <p:bldP spid="28" grpId="0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516A4E93-CFB6-490E-B2C7-DF32AF0F6F97}"/>
              </a:ext>
            </a:extLst>
          </p:cNvPr>
          <p:cNvSpPr>
            <a:spLocks/>
          </p:cNvSpPr>
          <p:nvPr/>
        </p:nvSpPr>
        <p:spPr bwMode="auto">
          <a:xfrm>
            <a:off x="3564136" y="4915342"/>
            <a:ext cx="2566154" cy="1942659"/>
          </a:xfrm>
          <a:custGeom>
            <a:avLst/>
            <a:gdLst>
              <a:gd name="T0" fmla="*/ 476 w 542"/>
              <a:gd name="T1" fmla="*/ 410 h 410"/>
              <a:gd name="T2" fmla="*/ 476 w 542"/>
              <a:gd name="T3" fmla="*/ 121 h 410"/>
              <a:gd name="T4" fmla="*/ 422 w 542"/>
              <a:gd name="T5" fmla="*/ 67 h 410"/>
              <a:gd name="T6" fmla="*/ 0 w 542"/>
              <a:gd name="T7" fmla="*/ 67 h 410"/>
              <a:gd name="T8" fmla="*/ 0 w 542"/>
              <a:gd name="T9" fmla="*/ 0 h 410"/>
              <a:gd name="T10" fmla="*/ 422 w 542"/>
              <a:gd name="T11" fmla="*/ 0 h 410"/>
              <a:gd name="T12" fmla="*/ 542 w 542"/>
              <a:gd name="T13" fmla="*/ 121 h 410"/>
              <a:gd name="T14" fmla="*/ 542 w 542"/>
              <a:gd name="T15" fmla="*/ 410 h 4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42" h="410">
                <a:moveTo>
                  <a:pt x="476" y="410"/>
                </a:moveTo>
                <a:cubicBezTo>
                  <a:pt x="476" y="121"/>
                  <a:pt x="476" y="121"/>
                  <a:pt x="476" y="121"/>
                </a:cubicBezTo>
                <a:cubicBezTo>
                  <a:pt x="476" y="91"/>
                  <a:pt x="451" y="67"/>
                  <a:pt x="422" y="67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0"/>
                  <a:pt x="0" y="0"/>
                  <a:pt x="0" y="0"/>
                </a:cubicBezTo>
                <a:cubicBezTo>
                  <a:pt x="422" y="0"/>
                  <a:pt x="422" y="0"/>
                  <a:pt x="422" y="0"/>
                </a:cubicBezTo>
                <a:cubicBezTo>
                  <a:pt x="488" y="0"/>
                  <a:pt x="542" y="54"/>
                  <a:pt x="542" y="121"/>
                </a:cubicBezTo>
                <a:cubicBezTo>
                  <a:pt x="542" y="410"/>
                  <a:pt x="542" y="410"/>
                  <a:pt x="542" y="410"/>
                </a:cubicBezTo>
              </a:path>
            </a:pathLst>
          </a:cu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20">
            <a:extLst>
              <a:ext uri="{FF2B5EF4-FFF2-40B4-BE49-F238E27FC236}">
                <a16:creationId xmlns:a16="http://schemas.microsoft.com/office/drawing/2014/main" id="{FC0A7C19-92F0-41F5-9C12-E3A6D9540308}"/>
              </a:ext>
            </a:extLst>
          </p:cNvPr>
          <p:cNvSpPr>
            <a:spLocks/>
          </p:cNvSpPr>
          <p:nvPr/>
        </p:nvSpPr>
        <p:spPr bwMode="auto">
          <a:xfrm>
            <a:off x="5973915" y="4977490"/>
            <a:ext cx="1866477" cy="733760"/>
          </a:xfrm>
          <a:custGeom>
            <a:avLst/>
            <a:gdLst>
              <a:gd name="T0" fmla="*/ 275 w 394"/>
              <a:gd name="T1" fmla="*/ 155 h 155"/>
              <a:gd name="T2" fmla="*/ 0 w 394"/>
              <a:gd name="T3" fmla="*/ 155 h 155"/>
              <a:gd name="T4" fmla="*/ 0 w 394"/>
              <a:gd name="T5" fmla="*/ 94 h 155"/>
              <a:gd name="T6" fmla="*/ 275 w 394"/>
              <a:gd name="T7" fmla="*/ 94 h 155"/>
              <a:gd name="T8" fmla="*/ 332 w 394"/>
              <a:gd name="T9" fmla="*/ 37 h 155"/>
              <a:gd name="T10" fmla="*/ 332 w 394"/>
              <a:gd name="T11" fmla="*/ 0 h 155"/>
              <a:gd name="T12" fmla="*/ 394 w 394"/>
              <a:gd name="T13" fmla="*/ 0 h 155"/>
              <a:gd name="T14" fmla="*/ 394 w 394"/>
              <a:gd name="T15" fmla="*/ 37 h 155"/>
              <a:gd name="T16" fmla="*/ 275 w 394"/>
              <a:gd name="T17" fmla="*/ 15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4" h="155">
                <a:moveTo>
                  <a:pt x="275" y="155"/>
                </a:moveTo>
                <a:cubicBezTo>
                  <a:pt x="0" y="155"/>
                  <a:pt x="0" y="155"/>
                  <a:pt x="0" y="155"/>
                </a:cubicBezTo>
                <a:cubicBezTo>
                  <a:pt x="0" y="94"/>
                  <a:pt x="0" y="94"/>
                  <a:pt x="0" y="94"/>
                </a:cubicBezTo>
                <a:cubicBezTo>
                  <a:pt x="275" y="94"/>
                  <a:pt x="275" y="94"/>
                  <a:pt x="275" y="94"/>
                </a:cubicBezTo>
                <a:cubicBezTo>
                  <a:pt x="307" y="94"/>
                  <a:pt x="332" y="68"/>
                  <a:pt x="332" y="37"/>
                </a:cubicBezTo>
                <a:cubicBezTo>
                  <a:pt x="332" y="0"/>
                  <a:pt x="332" y="0"/>
                  <a:pt x="332" y="0"/>
                </a:cubicBezTo>
                <a:cubicBezTo>
                  <a:pt x="394" y="0"/>
                  <a:pt x="394" y="0"/>
                  <a:pt x="394" y="0"/>
                </a:cubicBezTo>
                <a:cubicBezTo>
                  <a:pt x="394" y="37"/>
                  <a:pt x="394" y="37"/>
                  <a:pt x="394" y="37"/>
                </a:cubicBezTo>
                <a:cubicBezTo>
                  <a:pt x="394" y="102"/>
                  <a:pt x="341" y="155"/>
                  <a:pt x="275" y="155"/>
                </a:cubicBezTo>
                <a:close/>
              </a:path>
            </a:pathLst>
          </a:cu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21">
            <a:extLst>
              <a:ext uri="{FF2B5EF4-FFF2-40B4-BE49-F238E27FC236}">
                <a16:creationId xmlns:a16="http://schemas.microsoft.com/office/drawing/2014/main" id="{D571CEBA-0D34-4C29-9C3D-BE4290720D8D}"/>
              </a:ext>
            </a:extLst>
          </p:cNvPr>
          <p:cNvSpPr>
            <a:spLocks/>
          </p:cNvSpPr>
          <p:nvPr/>
        </p:nvSpPr>
        <p:spPr bwMode="auto">
          <a:xfrm>
            <a:off x="6216497" y="2519596"/>
            <a:ext cx="1704087" cy="695669"/>
          </a:xfrm>
          <a:custGeom>
            <a:avLst/>
            <a:gdLst>
              <a:gd name="T0" fmla="*/ 250 w 360"/>
              <a:gd name="T1" fmla="*/ 147 h 147"/>
              <a:gd name="T2" fmla="*/ 0 w 360"/>
              <a:gd name="T3" fmla="*/ 147 h 147"/>
              <a:gd name="T4" fmla="*/ 0 w 360"/>
              <a:gd name="T5" fmla="*/ 102 h 147"/>
              <a:gd name="T6" fmla="*/ 250 w 360"/>
              <a:gd name="T7" fmla="*/ 102 h 147"/>
              <a:gd name="T8" fmla="*/ 315 w 360"/>
              <a:gd name="T9" fmla="*/ 37 h 147"/>
              <a:gd name="T10" fmla="*/ 315 w 360"/>
              <a:gd name="T11" fmla="*/ 0 h 147"/>
              <a:gd name="T12" fmla="*/ 360 w 360"/>
              <a:gd name="T13" fmla="*/ 0 h 147"/>
              <a:gd name="T14" fmla="*/ 360 w 360"/>
              <a:gd name="T15" fmla="*/ 37 h 147"/>
              <a:gd name="T16" fmla="*/ 250 w 360"/>
              <a:gd name="T17" fmla="*/ 147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0" h="147">
                <a:moveTo>
                  <a:pt x="25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02"/>
                  <a:pt x="0" y="102"/>
                  <a:pt x="0" y="102"/>
                </a:cubicBezTo>
                <a:cubicBezTo>
                  <a:pt x="250" y="102"/>
                  <a:pt x="250" y="102"/>
                  <a:pt x="250" y="102"/>
                </a:cubicBezTo>
                <a:cubicBezTo>
                  <a:pt x="286" y="102"/>
                  <a:pt x="315" y="73"/>
                  <a:pt x="315" y="37"/>
                </a:cubicBezTo>
                <a:cubicBezTo>
                  <a:pt x="315" y="0"/>
                  <a:pt x="315" y="0"/>
                  <a:pt x="315" y="0"/>
                </a:cubicBezTo>
                <a:cubicBezTo>
                  <a:pt x="360" y="0"/>
                  <a:pt x="360" y="0"/>
                  <a:pt x="360" y="0"/>
                </a:cubicBezTo>
                <a:cubicBezTo>
                  <a:pt x="360" y="37"/>
                  <a:pt x="360" y="37"/>
                  <a:pt x="360" y="37"/>
                </a:cubicBezTo>
                <a:cubicBezTo>
                  <a:pt x="360" y="98"/>
                  <a:pt x="311" y="147"/>
                  <a:pt x="250" y="147"/>
                </a:cubicBezTo>
                <a:close/>
              </a:path>
            </a:pathLst>
          </a:cu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22">
            <a:extLst>
              <a:ext uri="{FF2B5EF4-FFF2-40B4-BE49-F238E27FC236}">
                <a16:creationId xmlns:a16="http://schemas.microsoft.com/office/drawing/2014/main" id="{CF2C19B9-8419-4C1D-934F-03D825146327}"/>
              </a:ext>
            </a:extLst>
          </p:cNvPr>
          <p:cNvSpPr>
            <a:spLocks/>
          </p:cNvSpPr>
          <p:nvPr/>
        </p:nvSpPr>
        <p:spPr bwMode="auto">
          <a:xfrm>
            <a:off x="4993565" y="3371640"/>
            <a:ext cx="739775" cy="1710102"/>
          </a:xfrm>
          <a:custGeom>
            <a:avLst/>
            <a:gdLst>
              <a:gd name="T0" fmla="*/ 156 w 156"/>
              <a:gd name="T1" fmla="*/ 361 h 361"/>
              <a:gd name="T2" fmla="*/ 95 w 156"/>
              <a:gd name="T3" fmla="*/ 361 h 361"/>
              <a:gd name="T4" fmla="*/ 95 w 156"/>
              <a:gd name="T5" fmla="*/ 118 h 361"/>
              <a:gd name="T6" fmla="*/ 38 w 156"/>
              <a:gd name="T7" fmla="*/ 61 h 361"/>
              <a:gd name="T8" fmla="*/ 0 w 156"/>
              <a:gd name="T9" fmla="*/ 61 h 361"/>
              <a:gd name="T10" fmla="*/ 0 w 156"/>
              <a:gd name="T11" fmla="*/ 0 h 361"/>
              <a:gd name="T12" fmla="*/ 38 w 156"/>
              <a:gd name="T13" fmla="*/ 0 h 361"/>
              <a:gd name="T14" fmla="*/ 156 w 156"/>
              <a:gd name="T15" fmla="*/ 118 h 361"/>
              <a:gd name="T16" fmla="*/ 156 w 156"/>
              <a:gd name="T17" fmla="*/ 361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6" h="361">
                <a:moveTo>
                  <a:pt x="156" y="361"/>
                </a:moveTo>
                <a:cubicBezTo>
                  <a:pt x="95" y="361"/>
                  <a:pt x="95" y="361"/>
                  <a:pt x="95" y="361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87"/>
                  <a:pt x="69" y="61"/>
                  <a:pt x="3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0"/>
                  <a:pt x="0" y="0"/>
                  <a:pt x="0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103" y="0"/>
                  <a:pt x="156" y="53"/>
                  <a:pt x="156" y="118"/>
                </a:cubicBezTo>
                <a:lnTo>
                  <a:pt x="156" y="361"/>
                </a:lnTo>
                <a:close/>
              </a:path>
            </a:pathLst>
          </a:cu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CFFD363A-AF67-445F-872A-764042B5AF5F}"/>
              </a:ext>
            </a:extLst>
          </p:cNvPr>
          <p:cNvSpPr>
            <a:spLocks/>
          </p:cNvSpPr>
          <p:nvPr/>
        </p:nvSpPr>
        <p:spPr bwMode="auto">
          <a:xfrm>
            <a:off x="6553305" y="3959048"/>
            <a:ext cx="2072971" cy="1657977"/>
          </a:xfrm>
          <a:custGeom>
            <a:avLst/>
            <a:gdLst>
              <a:gd name="T0" fmla="*/ 54 w 438"/>
              <a:gd name="T1" fmla="*/ 350 h 350"/>
              <a:gd name="T2" fmla="*/ 0 w 438"/>
              <a:gd name="T3" fmla="*/ 350 h 350"/>
              <a:gd name="T4" fmla="*/ 0 w 438"/>
              <a:gd name="T5" fmla="*/ 114 h 350"/>
              <a:gd name="T6" fmla="*/ 115 w 438"/>
              <a:gd name="T7" fmla="*/ 0 h 350"/>
              <a:gd name="T8" fmla="*/ 438 w 438"/>
              <a:gd name="T9" fmla="*/ 0 h 350"/>
              <a:gd name="T10" fmla="*/ 438 w 438"/>
              <a:gd name="T11" fmla="*/ 53 h 350"/>
              <a:gd name="T12" fmla="*/ 115 w 438"/>
              <a:gd name="T13" fmla="*/ 53 h 350"/>
              <a:gd name="T14" fmla="*/ 54 w 438"/>
              <a:gd name="T15" fmla="*/ 114 h 350"/>
              <a:gd name="T16" fmla="*/ 54 w 438"/>
              <a:gd name="T17" fmla="*/ 35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8" h="350">
                <a:moveTo>
                  <a:pt x="54" y="350"/>
                </a:moveTo>
                <a:cubicBezTo>
                  <a:pt x="0" y="350"/>
                  <a:pt x="0" y="350"/>
                  <a:pt x="0" y="350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51"/>
                  <a:pt x="52" y="0"/>
                  <a:pt x="115" y="0"/>
                </a:cubicBezTo>
                <a:cubicBezTo>
                  <a:pt x="438" y="0"/>
                  <a:pt x="438" y="0"/>
                  <a:pt x="438" y="0"/>
                </a:cubicBezTo>
                <a:cubicBezTo>
                  <a:pt x="438" y="53"/>
                  <a:pt x="438" y="53"/>
                  <a:pt x="438" y="53"/>
                </a:cubicBezTo>
                <a:cubicBezTo>
                  <a:pt x="115" y="53"/>
                  <a:pt x="115" y="53"/>
                  <a:pt x="115" y="53"/>
                </a:cubicBezTo>
                <a:cubicBezTo>
                  <a:pt x="81" y="53"/>
                  <a:pt x="54" y="80"/>
                  <a:pt x="54" y="114"/>
                </a:cubicBezTo>
                <a:lnTo>
                  <a:pt x="54" y="350"/>
                </a:lnTo>
                <a:close/>
              </a:path>
            </a:pathLst>
          </a:cu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6A972C22-FBB2-4277-B1A9-DB9EC979517C}"/>
              </a:ext>
            </a:extLst>
          </p:cNvPr>
          <p:cNvSpPr>
            <a:spLocks/>
          </p:cNvSpPr>
          <p:nvPr/>
        </p:nvSpPr>
        <p:spPr bwMode="auto">
          <a:xfrm>
            <a:off x="4335988" y="1956246"/>
            <a:ext cx="1794303" cy="695669"/>
          </a:xfrm>
          <a:custGeom>
            <a:avLst/>
            <a:gdLst>
              <a:gd name="T0" fmla="*/ 379 w 379"/>
              <a:gd name="T1" fmla="*/ 147 h 147"/>
              <a:gd name="T2" fmla="*/ 110 w 379"/>
              <a:gd name="T3" fmla="*/ 147 h 147"/>
              <a:gd name="T4" fmla="*/ 0 w 379"/>
              <a:gd name="T5" fmla="*/ 37 h 147"/>
              <a:gd name="T6" fmla="*/ 0 w 379"/>
              <a:gd name="T7" fmla="*/ 0 h 147"/>
              <a:gd name="T8" fmla="*/ 45 w 379"/>
              <a:gd name="T9" fmla="*/ 0 h 147"/>
              <a:gd name="T10" fmla="*/ 45 w 379"/>
              <a:gd name="T11" fmla="*/ 37 h 147"/>
              <a:gd name="T12" fmla="*/ 110 w 379"/>
              <a:gd name="T13" fmla="*/ 102 h 147"/>
              <a:gd name="T14" fmla="*/ 379 w 379"/>
              <a:gd name="T15" fmla="*/ 102 h 147"/>
              <a:gd name="T16" fmla="*/ 379 w 379"/>
              <a:gd name="T17" fmla="*/ 147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79" h="147">
                <a:moveTo>
                  <a:pt x="379" y="147"/>
                </a:moveTo>
                <a:cubicBezTo>
                  <a:pt x="110" y="147"/>
                  <a:pt x="110" y="147"/>
                  <a:pt x="110" y="147"/>
                </a:cubicBezTo>
                <a:cubicBezTo>
                  <a:pt x="49" y="147"/>
                  <a:pt x="0" y="98"/>
                  <a:pt x="0" y="37"/>
                </a:cubicBezTo>
                <a:cubicBezTo>
                  <a:pt x="0" y="0"/>
                  <a:pt x="0" y="0"/>
                  <a:pt x="0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37"/>
                  <a:pt x="45" y="37"/>
                  <a:pt x="45" y="37"/>
                </a:cubicBezTo>
                <a:cubicBezTo>
                  <a:pt x="45" y="73"/>
                  <a:pt x="74" y="102"/>
                  <a:pt x="110" y="102"/>
                </a:cubicBezTo>
                <a:cubicBezTo>
                  <a:pt x="379" y="102"/>
                  <a:pt x="379" y="102"/>
                  <a:pt x="379" y="102"/>
                </a:cubicBezTo>
                <a:lnTo>
                  <a:pt x="379" y="147"/>
                </a:lnTo>
                <a:close/>
              </a:path>
            </a:pathLst>
          </a:cu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25">
            <a:extLst>
              <a:ext uri="{FF2B5EF4-FFF2-40B4-BE49-F238E27FC236}">
                <a16:creationId xmlns:a16="http://schemas.microsoft.com/office/drawing/2014/main" id="{8A3EC11F-C0E9-419D-A44D-2ACB9E790440}"/>
              </a:ext>
            </a:extLst>
          </p:cNvPr>
          <p:cNvSpPr>
            <a:spLocks/>
          </p:cNvSpPr>
          <p:nvPr/>
        </p:nvSpPr>
        <p:spPr bwMode="auto">
          <a:xfrm>
            <a:off x="4175603" y="3750548"/>
            <a:ext cx="1405371" cy="715717"/>
          </a:xfrm>
          <a:custGeom>
            <a:avLst/>
            <a:gdLst>
              <a:gd name="T0" fmla="*/ 297 w 297"/>
              <a:gd name="T1" fmla="*/ 151 h 151"/>
              <a:gd name="T2" fmla="*/ 114 w 297"/>
              <a:gd name="T3" fmla="*/ 151 h 151"/>
              <a:gd name="T4" fmla="*/ 0 w 297"/>
              <a:gd name="T5" fmla="*/ 37 h 151"/>
              <a:gd name="T6" fmla="*/ 0 w 297"/>
              <a:gd name="T7" fmla="*/ 0 h 151"/>
              <a:gd name="T8" fmla="*/ 53 w 297"/>
              <a:gd name="T9" fmla="*/ 0 h 151"/>
              <a:gd name="T10" fmla="*/ 53 w 297"/>
              <a:gd name="T11" fmla="*/ 37 h 151"/>
              <a:gd name="T12" fmla="*/ 114 w 297"/>
              <a:gd name="T13" fmla="*/ 98 h 151"/>
              <a:gd name="T14" fmla="*/ 297 w 297"/>
              <a:gd name="T15" fmla="*/ 98 h 151"/>
              <a:gd name="T16" fmla="*/ 297 w 297"/>
              <a:gd name="T17" fmla="*/ 151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97" h="151">
                <a:moveTo>
                  <a:pt x="297" y="151"/>
                </a:moveTo>
                <a:cubicBezTo>
                  <a:pt x="114" y="151"/>
                  <a:pt x="114" y="151"/>
                  <a:pt x="114" y="151"/>
                </a:cubicBezTo>
                <a:cubicBezTo>
                  <a:pt x="51" y="151"/>
                  <a:pt x="0" y="100"/>
                  <a:pt x="0" y="37"/>
                </a:cubicBezTo>
                <a:cubicBezTo>
                  <a:pt x="0" y="0"/>
                  <a:pt x="0" y="0"/>
                  <a:pt x="0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71"/>
                  <a:pt x="81" y="98"/>
                  <a:pt x="114" y="98"/>
                </a:cubicBezTo>
                <a:cubicBezTo>
                  <a:pt x="297" y="98"/>
                  <a:pt x="297" y="98"/>
                  <a:pt x="297" y="98"/>
                </a:cubicBezTo>
                <a:lnTo>
                  <a:pt x="297" y="151"/>
                </a:lnTo>
                <a:close/>
              </a:path>
            </a:pathLst>
          </a:cu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26">
            <a:extLst>
              <a:ext uri="{FF2B5EF4-FFF2-40B4-BE49-F238E27FC236}">
                <a16:creationId xmlns:a16="http://schemas.microsoft.com/office/drawing/2014/main" id="{2F5EBC00-4FE7-4331-ABBD-87A68B65AC50}"/>
              </a:ext>
            </a:extLst>
          </p:cNvPr>
          <p:cNvSpPr>
            <a:spLocks/>
          </p:cNvSpPr>
          <p:nvPr/>
        </p:nvSpPr>
        <p:spPr bwMode="auto">
          <a:xfrm>
            <a:off x="5580973" y="2685996"/>
            <a:ext cx="715717" cy="1405371"/>
          </a:xfrm>
          <a:custGeom>
            <a:avLst/>
            <a:gdLst>
              <a:gd name="T0" fmla="*/ 37 w 151"/>
              <a:gd name="T1" fmla="*/ 297 h 297"/>
              <a:gd name="T2" fmla="*/ 0 w 151"/>
              <a:gd name="T3" fmla="*/ 297 h 297"/>
              <a:gd name="T4" fmla="*/ 0 w 151"/>
              <a:gd name="T5" fmla="*/ 244 h 297"/>
              <a:gd name="T6" fmla="*/ 37 w 151"/>
              <a:gd name="T7" fmla="*/ 244 h 297"/>
              <a:gd name="T8" fmla="*/ 98 w 151"/>
              <a:gd name="T9" fmla="*/ 183 h 297"/>
              <a:gd name="T10" fmla="*/ 98 w 151"/>
              <a:gd name="T11" fmla="*/ 0 h 297"/>
              <a:gd name="T12" fmla="*/ 151 w 151"/>
              <a:gd name="T13" fmla="*/ 0 h 297"/>
              <a:gd name="T14" fmla="*/ 151 w 151"/>
              <a:gd name="T15" fmla="*/ 183 h 297"/>
              <a:gd name="T16" fmla="*/ 37 w 151"/>
              <a:gd name="T17" fmla="*/ 29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1" h="297">
                <a:moveTo>
                  <a:pt x="37" y="297"/>
                </a:moveTo>
                <a:cubicBezTo>
                  <a:pt x="0" y="297"/>
                  <a:pt x="0" y="297"/>
                  <a:pt x="0" y="297"/>
                </a:cubicBezTo>
                <a:cubicBezTo>
                  <a:pt x="0" y="244"/>
                  <a:pt x="0" y="244"/>
                  <a:pt x="0" y="244"/>
                </a:cubicBezTo>
                <a:cubicBezTo>
                  <a:pt x="37" y="244"/>
                  <a:pt x="37" y="244"/>
                  <a:pt x="37" y="244"/>
                </a:cubicBezTo>
                <a:cubicBezTo>
                  <a:pt x="71" y="244"/>
                  <a:pt x="98" y="216"/>
                  <a:pt x="98" y="183"/>
                </a:cubicBezTo>
                <a:cubicBezTo>
                  <a:pt x="98" y="0"/>
                  <a:pt x="98" y="0"/>
                  <a:pt x="98" y="0"/>
                </a:cubicBezTo>
                <a:cubicBezTo>
                  <a:pt x="151" y="0"/>
                  <a:pt x="151" y="0"/>
                  <a:pt x="151" y="0"/>
                </a:cubicBezTo>
                <a:cubicBezTo>
                  <a:pt x="151" y="183"/>
                  <a:pt x="151" y="183"/>
                  <a:pt x="151" y="183"/>
                </a:cubicBezTo>
                <a:cubicBezTo>
                  <a:pt x="151" y="246"/>
                  <a:pt x="100" y="297"/>
                  <a:pt x="37" y="297"/>
                </a:cubicBezTo>
                <a:close/>
              </a:path>
            </a:pathLst>
          </a:cu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27">
            <a:extLst>
              <a:ext uri="{FF2B5EF4-FFF2-40B4-BE49-F238E27FC236}">
                <a16:creationId xmlns:a16="http://schemas.microsoft.com/office/drawing/2014/main" id="{71555FA8-5FD6-4DF7-93E2-B73E7FA00858}"/>
              </a:ext>
            </a:extLst>
          </p:cNvPr>
          <p:cNvSpPr>
            <a:spLocks/>
          </p:cNvSpPr>
          <p:nvPr/>
        </p:nvSpPr>
        <p:spPr bwMode="auto">
          <a:xfrm>
            <a:off x="6046088" y="1340769"/>
            <a:ext cx="719727" cy="1405371"/>
          </a:xfrm>
          <a:custGeom>
            <a:avLst/>
            <a:gdLst>
              <a:gd name="T0" fmla="*/ 53 w 152"/>
              <a:gd name="T1" fmla="*/ 297 h 297"/>
              <a:gd name="T2" fmla="*/ 0 w 152"/>
              <a:gd name="T3" fmla="*/ 297 h 297"/>
              <a:gd name="T4" fmla="*/ 0 w 152"/>
              <a:gd name="T5" fmla="*/ 114 h 297"/>
              <a:gd name="T6" fmla="*/ 114 w 152"/>
              <a:gd name="T7" fmla="*/ 0 h 297"/>
              <a:gd name="T8" fmla="*/ 152 w 152"/>
              <a:gd name="T9" fmla="*/ 0 h 297"/>
              <a:gd name="T10" fmla="*/ 152 w 152"/>
              <a:gd name="T11" fmla="*/ 53 h 297"/>
              <a:gd name="T12" fmla="*/ 114 w 152"/>
              <a:gd name="T13" fmla="*/ 53 h 297"/>
              <a:gd name="T14" fmla="*/ 53 w 152"/>
              <a:gd name="T15" fmla="*/ 114 h 297"/>
              <a:gd name="T16" fmla="*/ 53 w 152"/>
              <a:gd name="T17" fmla="*/ 29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2" h="297">
                <a:moveTo>
                  <a:pt x="53" y="297"/>
                </a:moveTo>
                <a:cubicBezTo>
                  <a:pt x="0" y="297"/>
                  <a:pt x="0" y="297"/>
                  <a:pt x="0" y="297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51"/>
                  <a:pt x="51" y="0"/>
                  <a:pt x="114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3"/>
                  <a:pt x="152" y="53"/>
                  <a:pt x="152" y="53"/>
                </a:cubicBezTo>
                <a:cubicBezTo>
                  <a:pt x="114" y="53"/>
                  <a:pt x="114" y="53"/>
                  <a:pt x="114" y="53"/>
                </a:cubicBezTo>
                <a:cubicBezTo>
                  <a:pt x="81" y="53"/>
                  <a:pt x="53" y="80"/>
                  <a:pt x="53" y="114"/>
                </a:cubicBezTo>
                <a:lnTo>
                  <a:pt x="53" y="297"/>
                </a:lnTo>
                <a:close/>
              </a:path>
            </a:pathLst>
          </a:custGeom>
          <a:solidFill>
            <a:srgbClr val="41A0D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0DFD9C-164E-42D9-8510-484EE7D9D3F5}"/>
              </a:ext>
            </a:extLst>
          </p:cNvPr>
          <p:cNvSpPr txBox="1"/>
          <p:nvPr/>
        </p:nvSpPr>
        <p:spPr>
          <a:xfrm>
            <a:off x="5079544" y="488286"/>
            <a:ext cx="210192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400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</a:rPr>
              <a:t>Related work</a:t>
            </a:r>
            <a:endParaRPr lang="zh-CN" altLang="en-US" sz="240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椭圆 25">
            <a:extLst>
              <a:ext uri="{FF2B5EF4-FFF2-40B4-BE49-F238E27FC236}">
                <a16:creationId xmlns:a16="http://schemas.microsoft.com/office/drawing/2014/main" id="{497B505C-E0A9-443A-A67B-DC24C27C9696}"/>
              </a:ext>
            </a:extLst>
          </p:cNvPr>
          <p:cNvSpPr/>
          <p:nvPr/>
        </p:nvSpPr>
        <p:spPr>
          <a:xfrm>
            <a:off x="3361922" y="4867228"/>
            <a:ext cx="429028" cy="429028"/>
          </a:xfrm>
          <a:prstGeom prst="ellipse">
            <a:avLst/>
          </a:prstGeom>
          <a:solidFill>
            <a:srgbClr val="53D2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193">
            <a:extLst>
              <a:ext uri="{FF2B5EF4-FFF2-40B4-BE49-F238E27FC236}">
                <a16:creationId xmlns:a16="http://schemas.microsoft.com/office/drawing/2014/main" id="{70638139-D0F6-4C1B-BEAE-30CED7D9829A}"/>
              </a:ext>
            </a:extLst>
          </p:cNvPr>
          <p:cNvSpPr/>
          <p:nvPr/>
        </p:nvSpPr>
        <p:spPr>
          <a:xfrm>
            <a:off x="8399462" y="3876853"/>
            <a:ext cx="429028" cy="429028"/>
          </a:xfrm>
          <a:prstGeom prst="ellipse">
            <a:avLst/>
          </a:prstGeom>
          <a:solidFill>
            <a:srgbClr val="53D2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195">
            <a:extLst>
              <a:ext uri="{FF2B5EF4-FFF2-40B4-BE49-F238E27FC236}">
                <a16:creationId xmlns:a16="http://schemas.microsoft.com/office/drawing/2014/main" id="{098AB64C-1777-4D9F-B7A3-87CF54F0AACE}"/>
              </a:ext>
            </a:extLst>
          </p:cNvPr>
          <p:cNvSpPr/>
          <p:nvPr/>
        </p:nvSpPr>
        <p:spPr>
          <a:xfrm>
            <a:off x="4223997" y="1623886"/>
            <a:ext cx="429028" cy="429028"/>
          </a:xfrm>
          <a:prstGeom prst="ellipse">
            <a:avLst/>
          </a:prstGeom>
          <a:solidFill>
            <a:srgbClr val="53D2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TextBox 22">
            <a:extLst>
              <a:ext uri="{FF2B5EF4-FFF2-40B4-BE49-F238E27FC236}">
                <a16:creationId xmlns:a16="http://schemas.microsoft.com/office/drawing/2014/main" id="{EC9A3E7C-2A8F-45CF-B014-CCF766215791}"/>
              </a:ext>
            </a:extLst>
          </p:cNvPr>
          <p:cNvSpPr txBox="1"/>
          <p:nvPr/>
        </p:nvSpPr>
        <p:spPr>
          <a:xfrm>
            <a:off x="491555" y="4259255"/>
            <a:ext cx="2880320" cy="1795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en-US" altLang="zh-CN" sz="1200" noProof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Wang, “Development of a blimp robot for indoor operation”, Ph.D. thesis 2020</a:t>
            </a:r>
          </a:p>
          <a:p>
            <a:pPr lvl="0">
              <a:lnSpc>
                <a:spcPct val="15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en-US" altLang="zh-CN" sz="1200" noProof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Qiuyang Tao et al. “Parameter Identification of Blimp Dynamics through Swinging Motion”</a:t>
            </a:r>
          </a:p>
        </p:txBody>
      </p:sp>
      <p:sp>
        <p:nvSpPr>
          <p:cNvPr id="30" name="TextBox 22">
            <a:extLst>
              <a:ext uri="{FF2B5EF4-FFF2-40B4-BE49-F238E27FC236}">
                <a16:creationId xmlns:a16="http://schemas.microsoft.com/office/drawing/2014/main" id="{E10AB52E-F5D3-40EF-833D-D23C741E7DA1}"/>
              </a:ext>
            </a:extLst>
          </p:cNvPr>
          <p:cNvSpPr txBox="1"/>
          <p:nvPr/>
        </p:nvSpPr>
        <p:spPr>
          <a:xfrm>
            <a:off x="9191550" y="3780264"/>
            <a:ext cx="2520280" cy="1795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en-US" altLang="zh-CN" sz="1200" noProof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Wang et al., “Altitude control for an indoor blimp robot”</a:t>
            </a:r>
          </a:p>
          <a:p>
            <a:pPr lvl="0">
              <a:lnSpc>
                <a:spcPct val="15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en-US" altLang="zh-CN" sz="1200" noProof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Hiroaki et al.,“Model predictive control of an autonomous blimp with input and output constraints”</a:t>
            </a: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C7D05EB7-26A2-4E9B-8463-3240B12A03DE}"/>
              </a:ext>
            </a:extLst>
          </p:cNvPr>
          <p:cNvSpPr txBox="1"/>
          <p:nvPr/>
        </p:nvSpPr>
        <p:spPr>
          <a:xfrm>
            <a:off x="1563766" y="1392868"/>
            <a:ext cx="2520280" cy="1795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en-US" altLang="zh-CN" sz="1200" noProof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Zufferey et al., “Flying over the reality gap: From simulated to real indoor airships”</a:t>
            </a:r>
          </a:p>
          <a:p>
            <a:pPr lvl="0">
              <a:lnSpc>
                <a:spcPct val="15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en-US" altLang="zh-CN" sz="1200" noProof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Burri et al.“Design and control of a spherical omnidirectional blimp”</a:t>
            </a:r>
          </a:p>
        </p:txBody>
      </p:sp>
      <p:sp>
        <p:nvSpPr>
          <p:cNvPr id="35" name="椭圆 195">
            <a:extLst>
              <a:ext uri="{FF2B5EF4-FFF2-40B4-BE49-F238E27FC236}">
                <a16:creationId xmlns:a16="http://schemas.microsoft.com/office/drawing/2014/main" id="{5281149B-B780-458E-B6E1-06618337695F}"/>
              </a:ext>
            </a:extLst>
          </p:cNvPr>
          <p:cNvSpPr/>
          <p:nvPr/>
        </p:nvSpPr>
        <p:spPr>
          <a:xfrm>
            <a:off x="6551301" y="1246544"/>
            <a:ext cx="429028" cy="429028"/>
          </a:xfrm>
          <a:prstGeom prst="ellipse">
            <a:avLst/>
          </a:prstGeom>
          <a:solidFill>
            <a:srgbClr val="53D2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CAE721F7-6D79-47ED-8018-590F52CD93FD}"/>
              </a:ext>
            </a:extLst>
          </p:cNvPr>
          <p:cNvSpPr txBox="1"/>
          <p:nvPr/>
        </p:nvSpPr>
        <p:spPr>
          <a:xfrm>
            <a:off x="7139322" y="1219218"/>
            <a:ext cx="3348372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en-US" altLang="zh-CN" sz="1400" noProof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What is the knowledge gap ???</a:t>
            </a:r>
          </a:p>
        </p:txBody>
      </p:sp>
      <p:sp>
        <p:nvSpPr>
          <p:cNvPr id="37" name="TextBox 22">
            <a:extLst>
              <a:ext uri="{FF2B5EF4-FFF2-40B4-BE49-F238E27FC236}">
                <a16:creationId xmlns:a16="http://schemas.microsoft.com/office/drawing/2014/main" id="{CE5FDB7A-6BF6-49A6-953E-9D5AB6725411}"/>
              </a:ext>
            </a:extLst>
          </p:cNvPr>
          <p:cNvSpPr txBox="1"/>
          <p:nvPr/>
        </p:nvSpPr>
        <p:spPr>
          <a:xfrm>
            <a:off x="7296270" y="3861943"/>
            <a:ext cx="1391224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en-US" altLang="zh-CN" sz="1400" noProof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control</a:t>
            </a:r>
          </a:p>
        </p:txBody>
      </p:sp>
      <p:sp>
        <p:nvSpPr>
          <p:cNvPr id="38" name="TextBox 22">
            <a:extLst>
              <a:ext uri="{FF2B5EF4-FFF2-40B4-BE49-F238E27FC236}">
                <a16:creationId xmlns:a16="http://schemas.microsoft.com/office/drawing/2014/main" id="{DDE6A27F-1601-479C-8213-B91FB733489D}"/>
              </a:ext>
            </a:extLst>
          </p:cNvPr>
          <p:cNvSpPr txBox="1"/>
          <p:nvPr/>
        </p:nvSpPr>
        <p:spPr>
          <a:xfrm>
            <a:off x="3733425" y="4867228"/>
            <a:ext cx="2520280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en-US" altLang="zh-CN" sz="1400" noProof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modeling of airships</a:t>
            </a:r>
          </a:p>
        </p:txBody>
      </p:sp>
      <p:sp>
        <p:nvSpPr>
          <p:cNvPr id="39" name="TextBox 22">
            <a:extLst>
              <a:ext uri="{FF2B5EF4-FFF2-40B4-BE49-F238E27FC236}">
                <a16:creationId xmlns:a16="http://schemas.microsoft.com/office/drawing/2014/main" id="{357D76DC-40AC-4991-9830-BDDDB522C641}"/>
              </a:ext>
            </a:extLst>
          </p:cNvPr>
          <p:cNvSpPr txBox="1"/>
          <p:nvPr/>
        </p:nvSpPr>
        <p:spPr>
          <a:xfrm>
            <a:off x="4719570" y="2310564"/>
            <a:ext cx="1702849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en-US" altLang="zh-CN" sz="1400" noProof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Blimp designs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959514-990C-4F4E-9A04-9523AE2A8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4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545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700"/>
                            </p:stCondLst>
                            <p:childTnLst>
                              <p:par>
                                <p:cTn id="6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2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/>
      <p:bldP spid="20" grpId="0" animBg="1"/>
      <p:bldP spid="22" grpId="0" animBg="1"/>
      <p:bldP spid="24" grpId="0" animBg="1"/>
      <p:bldP spid="25" grpId="0"/>
      <p:bldP spid="30" grpId="0"/>
      <p:bldP spid="33" grpId="0"/>
      <p:bldP spid="35" grpId="0" animBg="1"/>
      <p:bldP spid="36" grpId="0"/>
      <p:bldP spid="37" grpId="0"/>
      <p:bldP spid="38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9" name="Google Shape;86;p17">
            <a:extLst>
              <a:ext uri="{FF2B5EF4-FFF2-40B4-BE49-F238E27FC236}">
                <a16:creationId xmlns:a16="http://schemas.microsoft.com/office/drawing/2014/main" id="{ACFAFB03-3AFD-469D-94B3-8D8484C943B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19428"/>
          <a:stretch/>
        </p:blipFill>
        <p:spPr>
          <a:xfrm>
            <a:off x="308112" y="795925"/>
            <a:ext cx="6973636" cy="8640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组合 13">
            <a:extLst>
              <a:ext uri="{FF2B5EF4-FFF2-40B4-BE49-F238E27FC236}">
                <a16:creationId xmlns:a16="http://schemas.microsoft.com/office/drawing/2014/main" id="{1B50AB5B-8FE3-409C-B67D-28D43380FB3D}"/>
              </a:ext>
            </a:extLst>
          </p:cNvPr>
          <p:cNvGrpSpPr/>
          <p:nvPr/>
        </p:nvGrpSpPr>
        <p:grpSpPr>
          <a:xfrm>
            <a:off x="3120699" y="2844440"/>
            <a:ext cx="3026043" cy="3019572"/>
            <a:chOff x="2010185" y="1921596"/>
            <a:chExt cx="3026043" cy="3019572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13362AD-541B-4651-90ED-3CC2939F2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5306" y="2730699"/>
              <a:ext cx="650519" cy="1695880"/>
            </a:xfrm>
            <a:custGeom>
              <a:avLst/>
              <a:gdLst>
                <a:gd name="T0" fmla="*/ 85 w 85"/>
                <a:gd name="T1" fmla="*/ 92 h 222"/>
                <a:gd name="T2" fmla="*/ 54 w 85"/>
                <a:gd name="T3" fmla="*/ 0 h 222"/>
                <a:gd name="T4" fmla="*/ 34 w 85"/>
                <a:gd name="T5" fmla="*/ 15 h 222"/>
                <a:gd name="T6" fmla="*/ 59 w 85"/>
                <a:gd name="T7" fmla="*/ 92 h 222"/>
                <a:gd name="T8" fmla="*/ 0 w 85"/>
                <a:gd name="T9" fmla="*/ 201 h 222"/>
                <a:gd name="T10" fmla="*/ 13 w 85"/>
                <a:gd name="T11" fmla="*/ 222 h 222"/>
                <a:gd name="T12" fmla="*/ 85 w 85"/>
                <a:gd name="T13" fmla="*/ 9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222">
                  <a:moveTo>
                    <a:pt x="85" y="92"/>
                  </a:moveTo>
                  <a:cubicBezTo>
                    <a:pt x="85" y="57"/>
                    <a:pt x="73" y="26"/>
                    <a:pt x="54" y="0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50" y="36"/>
                    <a:pt x="59" y="63"/>
                    <a:pt x="59" y="92"/>
                  </a:cubicBezTo>
                  <a:cubicBezTo>
                    <a:pt x="59" y="137"/>
                    <a:pt x="35" y="177"/>
                    <a:pt x="0" y="201"/>
                  </a:cubicBezTo>
                  <a:cubicBezTo>
                    <a:pt x="13" y="222"/>
                    <a:pt x="13" y="222"/>
                    <a:pt x="13" y="222"/>
                  </a:cubicBezTo>
                  <a:cubicBezTo>
                    <a:pt x="56" y="194"/>
                    <a:pt x="85" y="146"/>
                    <a:pt x="85" y="92"/>
                  </a:cubicBezTo>
                  <a:close/>
                </a:path>
              </a:pathLst>
            </a:custGeom>
            <a:solidFill>
              <a:srgbClr val="41A0DA">
                <a:alpha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9E5EF75E-4C75-4F72-B0F1-32FF0C4341A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5988" y="2251710"/>
              <a:ext cx="993579" cy="595500"/>
            </a:xfrm>
            <a:custGeom>
              <a:avLst/>
              <a:gdLst>
                <a:gd name="T0" fmla="*/ 5 w 130"/>
                <a:gd name="T1" fmla="*/ 25 h 78"/>
                <a:gd name="T2" fmla="*/ 110 w 130"/>
                <a:gd name="T3" fmla="*/ 78 h 78"/>
                <a:gd name="T4" fmla="*/ 130 w 130"/>
                <a:gd name="T5" fmla="*/ 63 h 78"/>
                <a:gd name="T6" fmla="*/ 5 w 130"/>
                <a:gd name="T7" fmla="*/ 0 h 78"/>
                <a:gd name="T8" fmla="*/ 0 w 130"/>
                <a:gd name="T9" fmla="*/ 0 h 78"/>
                <a:gd name="T10" fmla="*/ 1 w 130"/>
                <a:gd name="T11" fmla="*/ 25 h 78"/>
                <a:gd name="T12" fmla="*/ 5 w 130"/>
                <a:gd name="T13" fmla="*/ 2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" h="78">
                  <a:moveTo>
                    <a:pt x="5" y="25"/>
                  </a:moveTo>
                  <a:cubicBezTo>
                    <a:pt x="48" y="25"/>
                    <a:pt x="86" y="46"/>
                    <a:pt x="110" y="78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02" y="25"/>
                    <a:pt x="57" y="0"/>
                    <a:pt x="5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2" y="25"/>
                    <a:pt x="4" y="25"/>
                    <a:pt x="5" y="25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FAE16B5-AB27-473C-AA53-F10EA8F7B8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5281" y="2190217"/>
              <a:ext cx="2087485" cy="2488800"/>
            </a:xfrm>
            <a:custGeom>
              <a:avLst/>
              <a:gdLst>
                <a:gd name="T0" fmla="*/ 245 w 273"/>
                <a:gd name="T1" fmla="*/ 252 h 326"/>
                <a:gd name="T2" fmla="*/ 162 w 273"/>
                <a:gd name="T3" fmla="*/ 284 h 326"/>
                <a:gd name="T4" fmla="*/ 68 w 273"/>
                <a:gd name="T5" fmla="*/ 240 h 326"/>
                <a:gd name="T6" fmla="*/ 41 w 273"/>
                <a:gd name="T7" fmla="*/ 163 h 326"/>
                <a:gd name="T8" fmla="*/ 162 w 273"/>
                <a:gd name="T9" fmla="*/ 41 h 326"/>
                <a:gd name="T10" fmla="*/ 162 w 273"/>
                <a:gd name="T11" fmla="*/ 0 h 326"/>
                <a:gd name="T12" fmla="*/ 0 w 273"/>
                <a:gd name="T13" fmla="*/ 163 h 326"/>
                <a:gd name="T14" fmla="*/ 37 w 273"/>
                <a:gd name="T15" fmla="*/ 266 h 326"/>
                <a:gd name="T16" fmla="*/ 162 w 273"/>
                <a:gd name="T17" fmla="*/ 326 h 326"/>
                <a:gd name="T18" fmla="*/ 273 w 273"/>
                <a:gd name="T19" fmla="*/ 282 h 326"/>
                <a:gd name="T20" fmla="*/ 245 w 273"/>
                <a:gd name="T21" fmla="*/ 252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3" h="326">
                  <a:moveTo>
                    <a:pt x="245" y="252"/>
                  </a:moveTo>
                  <a:cubicBezTo>
                    <a:pt x="224" y="272"/>
                    <a:pt x="195" y="284"/>
                    <a:pt x="162" y="284"/>
                  </a:cubicBezTo>
                  <a:cubicBezTo>
                    <a:pt x="125" y="284"/>
                    <a:pt x="91" y="267"/>
                    <a:pt x="68" y="240"/>
                  </a:cubicBezTo>
                  <a:cubicBezTo>
                    <a:pt x="51" y="219"/>
                    <a:pt x="41" y="192"/>
                    <a:pt x="41" y="163"/>
                  </a:cubicBezTo>
                  <a:cubicBezTo>
                    <a:pt x="41" y="96"/>
                    <a:pt x="95" y="41"/>
                    <a:pt x="162" y="41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72" y="0"/>
                    <a:pt x="0" y="73"/>
                    <a:pt x="0" y="163"/>
                  </a:cubicBezTo>
                  <a:cubicBezTo>
                    <a:pt x="0" y="202"/>
                    <a:pt x="14" y="238"/>
                    <a:pt x="37" y="266"/>
                  </a:cubicBezTo>
                  <a:cubicBezTo>
                    <a:pt x="67" y="302"/>
                    <a:pt x="112" y="326"/>
                    <a:pt x="162" y="326"/>
                  </a:cubicBezTo>
                  <a:cubicBezTo>
                    <a:pt x="205" y="326"/>
                    <a:pt x="244" y="309"/>
                    <a:pt x="273" y="282"/>
                  </a:cubicBezTo>
                  <a:lnTo>
                    <a:pt x="245" y="252"/>
                  </a:ln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ctr" rotWithShape="0">
                <a:srgbClr val="53D2FF">
                  <a:alpha val="80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E1D9B127-E88A-4C93-AFA6-38584D2BE7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10185" y="1921596"/>
              <a:ext cx="3026043" cy="3019572"/>
            </a:xfrm>
            <a:custGeom>
              <a:avLst/>
              <a:gdLst>
                <a:gd name="T0" fmla="*/ 198 w 396"/>
                <a:gd name="T1" fmla="*/ 395 h 395"/>
                <a:gd name="T2" fmla="*/ 0 w 396"/>
                <a:gd name="T3" fmla="*/ 198 h 395"/>
                <a:gd name="T4" fmla="*/ 198 w 396"/>
                <a:gd name="T5" fmla="*/ 0 h 395"/>
                <a:gd name="T6" fmla="*/ 396 w 396"/>
                <a:gd name="T7" fmla="*/ 198 h 395"/>
                <a:gd name="T8" fmla="*/ 198 w 396"/>
                <a:gd name="T9" fmla="*/ 395 h 395"/>
                <a:gd name="T10" fmla="*/ 198 w 396"/>
                <a:gd name="T11" fmla="*/ 1 h 395"/>
                <a:gd name="T12" fmla="*/ 2 w 396"/>
                <a:gd name="T13" fmla="*/ 198 h 395"/>
                <a:gd name="T14" fmla="*/ 198 w 396"/>
                <a:gd name="T15" fmla="*/ 394 h 395"/>
                <a:gd name="T16" fmla="*/ 394 w 396"/>
                <a:gd name="T17" fmla="*/ 198 h 395"/>
                <a:gd name="T18" fmla="*/ 198 w 396"/>
                <a:gd name="T19" fmla="*/ 1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6" h="395">
                  <a:moveTo>
                    <a:pt x="198" y="395"/>
                  </a:moveTo>
                  <a:cubicBezTo>
                    <a:pt x="89" y="395"/>
                    <a:pt x="0" y="307"/>
                    <a:pt x="0" y="198"/>
                  </a:cubicBezTo>
                  <a:cubicBezTo>
                    <a:pt x="0" y="89"/>
                    <a:pt x="89" y="0"/>
                    <a:pt x="198" y="0"/>
                  </a:cubicBezTo>
                  <a:cubicBezTo>
                    <a:pt x="307" y="0"/>
                    <a:pt x="396" y="89"/>
                    <a:pt x="396" y="198"/>
                  </a:cubicBezTo>
                  <a:cubicBezTo>
                    <a:pt x="396" y="307"/>
                    <a:pt x="307" y="395"/>
                    <a:pt x="198" y="395"/>
                  </a:cubicBezTo>
                  <a:close/>
                  <a:moveTo>
                    <a:pt x="198" y="1"/>
                  </a:moveTo>
                  <a:cubicBezTo>
                    <a:pt x="90" y="1"/>
                    <a:pt x="2" y="89"/>
                    <a:pt x="2" y="198"/>
                  </a:cubicBezTo>
                  <a:cubicBezTo>
                    <a:pt x="2" y="306"/>
                    <a:pt x="90" y="394"/>
                    <a:pt x="198" y="394"/>
                  </a:cubicBezTo>
                  <a:cubicBezTo>
                    <a:pt x="306" y="394"/>
                    <a:pt x="394" y="306"/>
                    <a:pt x="394" y="198"/>
                  </a:cubicBezTo>
                  <a:cubicBezTo>
                    <a:pt x="394" y="89"/>
                    <a:pt x="306" y="1"/>
                    <a:pt x="198" y="1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5" name="Freeform 10">
            <a:extLst>
              <a:ext uri="{FF2B5EF4-FFF2-40B4-BE49-F238E27FC236}">
                <a16:creationId xmlns:a16="http://schemas.microsoft.com/office/drawing/2014/main" id="{49D92D03-B21C-4069-989A-D7456C8DCBCF}"/>
              </a:ext>
            </a:extLst>
          </p:cNvPr>
          <p:cNvSpPr>
            <a:spLocks/>
          </p:cNvSpPr>
          <p:nvPr/>
        </p:nvSpPr>
        <p:spPr bwMode="auto">
          <a:xfrm>
            <a:off x="5140218" y="2922114"/>
            <a:ext cx="1320455" cy="472516"/>
          </a:xfrm>
          <a:custGeom>
            <a:avLst/>
            <a:gdLst>
              <a:gd name="T0" fmla="*/ 2 w 408"/>
              <a:gd name="T1" fmla="*/ 146 h 146"/>
              <a:gd name="T2" fmla="*/ 0 w 408"/>
              <a:gd name="T3" fmla="*/ 141 h 146"/>
              <a:gd name="T4" fmla="*/ 309 w 408"/>
              <a:gd name="T5" fmla="*/ 0 h 146"/>
              <a:gd name="T6" fmla="*/ 408 w 408"/>
              <a:gd name="T7" fmla="*/ 0 h 146"/>
              <a:gd name="T8" fmla="*/ 408 w 408"/>
              <a:gd name="T9" fmla="*/ 7 h 146"/>
              <a:gd name="T10" fmla="*/ 309 w 408"/>
              <a:gd name="T11" fmla="*/ 7 h 146"/>
              <a:gd name="T12" fmla="*/ 2 w 408"/>
              <a:gd name="T13" fmla="*/ 14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08" h="146">
                <a:moveTo>
                  <a:pt x="2" y="146"/>
                </a:moveTo>
                <a:lnTo>
                  <a:pt x="0" y="141"/>
                </a:lnTo>
                <a:lnTo>
                  <a:pt x="309" y="0"/>
                </a:lnTo>
                <a:lnTo>
                  <a:pt x="408" y="0"/>
                </a:lnTo>
                <a:lnTo>
                  <a:pt x="408" y="7"/>
                </a:lnTo>
                <a:lnTo>
                  <a:pt x="309" y="7"/>
                </a:lnTo>
                <a:lnTo>
                  <a:pt x="2" y="146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F045FB92-09C3-469D-A4FA-62ECDB418A71}"/>
              </a:ext>
            </a:extLst>
          </p:cNvPr>
          <p:cNvSpPr>
            <a:spLocks/>
          </p:cNvSpPr>
          <p:nvPr/>
        </p:nvSpPr>
        <p:spPr bwMode="auto">
          <a:xfrm>
            <a:off x="5551243" y="4831597"/>
            <a:ext cx="1200709" cy="611681"/>
          </a:xfrm>
          <a:custGeom>
            <a:avLst/>
            <a:gdLst>
              <a:gd name="T0" fmla="*/ 371 w 371"/>
              <a:gd name="T1" fmla="*/ 189 h 189"/>
              <a:gd name="T2" fmla="*/ 286 w 371"/>
              <a:gd name="T3" fmla="*/ 189 h 189"/>
              <a:gd name="T4" fmla="*/ 286 w 371"/>
              <a:gd name="T5" fmla="*/ 189 h 189"/>
              <a:gd name="T6" fmla="*/ 0 w 371"/>
              <a:gd name="T7" fmla="*/ 5 h 189"/>
              <a:gd name="T8" fmla="*/ 5 w 371"/>
              <a:gd name="T9" fmla="*/ 0 h 189"/>
              <a:gd name="T10" fmla="*/ 288 w 371"/>
              <a:gd name="T11" fmla="*/ 184 h 189"/>
              <a:gd name="T12" fmla="*/ 371 w 371"/>
              <a:gd name="T13" fmla="*/ 184 h 189"/>
              <a:gd name="T14" fmla="*/ 371 w 371"/>
              <a:gd name="T15" fmla="*/ 18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1" h="189">
                <a:moveTo>
                  <a:pt x="371" y="189"/>
                </a:moveTo>
                <a:lnTo>
                  <a:pt x="286" y="189"/>
                </a:lnTo>
                <a:lnTo>
                  <a:pt x="286" y="189"/>
                </a:lnTo>
                <a:lnTo>
                  <a:pt x="0" y="5"/>
                </a:lnTo>
                <a:lnTo>
                  <a:pt x="5" y="0"/>
                </a:lnTo>
                <a:lnTo>
                  <a:pt x="288" y="184"/>
                </a:lnTo>
                <a:lnTo>
                  <a:pt x="371" y="184"/>
                </a:lnTo>
                <a:lnTo>
                  <a:pt x="371" y="18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2">
            <a:extLst>
              <a:ext uri="{FF2B5EF4-FFF2-40B4-BE49-F238E27FC236}">
                <a16:creationId xmlns:a16="http://schemas.microsoft.com/office/drawing/2014/main" id="{522E8C4B-3E6E-4B7F-9FD5-31A4CB25A6BE}"/>
              </a:ext>
            </a:extLst>
          </p:cNvPr>
          <p:cNvSpPr>
            <a:spLocks/>
          </p:cNvSpPr>
          <p:nvPr/>
        </p:nvSpPr>
        <p:spPr bwMode="auto">
          <a:xfrm>
            <a:off x="2525200" y="1660021"/>
            <a:ext cx="1152162" cy="2177997"/>
          </a:xfrm>
          <a:custGeom>
            <a:avLst/>
            <a:gdLst>
              <a:gd name="T0" fmla="*/ 354 w 356"/>
              <a:gd name="T1" fmla="*/ 189 h 189"/>
              <a:gd name="T2" fmla="*/ 71 w 356"/>
              <a:gd name="T3" fmla="*/ 5 h 189"/>
              <a:gd name="T4" fmla="*/ 0 w 356"/>
              <a:gd name="T5" fmla="*/ 5 h 189"/>
              <a:gd name="T6" fmla="*/ 0 w 356"/>
              <a:gd name="T7" fmla="*/ 0 h 189"/>
              <a:gd name="T8" fmla="*/ 73 w 356"/>
              <a:gd name="T9" fmla="*/ 0 h 189"/>
              <a:gd name="T10" fmla="*/ 73 w 356"/>
              <a:gd name="T11" fmla="*/ 0 h 189"/>
              <a:gd name="T12" fmla="*/ 356 w 356"/>
              <a:gd name="T13" fmla="*/ 184 h 189"/>
              <a:gd name="T14" fmla="*/ 354 w 356"/>
              <a:gd name="T15" fmla="*/ 18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6" h="189">
                <a:moveTo>
                  <a:pt x="354" y="189"/>
                </a:moveTo>
                <a:lnTo>
                  <a:pt x="71" y="5"/>
                </a:lnTo>
                <a:lnTo>
                  <a:pt x="0" y="5"/>
                </a:lnTo>
                <a:lnTo>
                  <a:pt x="0" y="0"/>
                </a:lnTo>
                <a:lnTo>
                  <a:pt x="73" y="0"/>
                </a:lnTo>
                <a:lnTo>
                  <a:pt x="73" y="0"/>
                </a:lnTo>
                <a:lnTo>
                  <a:pt x="356" y="184"/>
                </a:lnTo>
                <a:lnTo>
                  <a:pt x="354" y="18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C31AA0-0817-4ADD-8DC6-EE19A1BF0DF8}"/>
              </a:ext>
            </a:extLst>
          </p:cNvPr>
          <p:cNvSpPr txBox="1"/>
          <p:nvPr/>
        </p:nvSpPr>
        <p:spPr>
          <a:xfrm>
            <a:off x="3865270" y="4210808"/>
            <a:ext cx="1724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</a:rPr>
              <a:t>Introduction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062B37-0787-4B08-B9F9-7EEFFEDCE2A7}"/>
              </a:ext>
            </a:extLst>
          </p:cNvPr>
          <p:cNvSpPr txBox="1"/>
          <p:nvPr/>
        </p:nvSpPr>
        <p:spPr>
          <a:xfrm>
            <a:off x="6238055" y="2693765"/>
            <a:ext cx="95571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zh-CN" sz="4000" dirty="0">
                <a:solidFill>
                  <a:srgbClr val="53D2FF"/>
                </a:solidFill>
                <a:effectLst>
                  <a:outerShdw blurRad="254000" algn="ctr" rotWithShape="0">
                    <a:srgbClr val="53D2FF">
                      <a:alpha val="80000"/>
                    </a:srgbClr>
                  </a:outerShdw>
                </a:effectLst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1</a:t>
            </a:r>
            <a:endParaRPr lang="zh-CN" altLang="en-US" sz="2000" dirty="0">
              <a:solidFill>
                <a:srgbClr val="53D2FF"/>
              </a:solidFill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  <a:latin typeface="UKIJ Qolyazma" pitchFamily="18" charset="0"/>
              <a:cs typeface="UKIJ Qolyazma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6AD08A-C52F-4172-AB25-C8098B3AA60D}"/>
              </a:ext>
            </a:extLst>
          </p:cNvPr>
          <p:cNvSpPr txBox="1"/>
          <p:nvPr/>
        </p:nvSpPr>
        <p:spPr>
          <a:xfrm>
            <a:off x="6505689" y="5156126"/>
            <a:ext cx="95891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zh-CN" sz="4000" dirty="0">
                <a:solidFill>
                  <a:srgbClr val="53D2FF"/>
                </a:solidFill>
                <a:effectLst>
                  <a:outerShdw blurRad="254000" algn="ctr" rotWithShape="0">
                    <a:srgbClr val="53D2FF">
                      <a:alpha val="80000"/>
                    </a:srgbClr>
                  </a:outerShdw>
                </a:effectLst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2</a:t>
            </a:r>
            <a:endParaRPr lang="zh-CN" altLang="en-US" sz="2000" dirty="0">
              <a:solidFill>
                <a:srgbClr val="53D2FF"/>
              </a:solidFill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  <a:latin typeface="UKIJ Qolyazma" pitchFamily="18" charset="0"/>
              <a:cs typeface="UKIJ Qolyazma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754AC2-4C86-40E2-A2F1-A9F039557622}"/>
              </a:ext>
            </a:extLst>
          </p:cNvPr>
          <p:cNvSpPr txBox="1"/>
          <p:nvPr/>
        </p:nvSpPr>
        <p:spPr>
          <a:xfrm>
            <a:off x="7053013" y="2520399"/>
            <a:ext cx="4248472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Our system explores the design parameters space of indoor airships with different configurations.</a:t>
            </a:r>
          </a:p>
          <a:p>
            <a:pPr>
              <a:lnSpc>
                <a:spcPct val="130000"/>
              </a:lnSpc>
            </a:pPr>
            <a:endParaRPr lang="zh-CN" altLang="en-US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9C11D5C-5A27-497F-914B-F2FE6FCCBFE2}"/>
              </a:ext>
            </a:extLst>
          </p:cNvPr>
          <p:cNvSpPr txBox="1"/>
          <p:nvPr/>
        </p:nvSpPr>
        <p:spPr>
          <a:xfrm>
            <a:off x="7247334" y="4869160"/>
            <a:ext cx="4248472" cy="1465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We design a performance evaluation system that could characterize the performance of different shape and different configuration of different airships.</a:t>
            </a:r>
          </a:p>
          <a:p>
            <a:pPr>
              <a:lnSpc>
                <a:spcPct val="130000"/>
              </a:lnSpc>
            </a:pPr>
            <a:endParaRPr lang="zh-CN" altLang="en-US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686A55-8253-4722-8220-DA1BC2C9F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5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49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64800000">
                                      <p:cBhvr>
                                        <p:cTn id="14" dur="6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/>
      <p:bldP spid="19" grpId="0"/>
      <p:bldP spid="20" grpId="0"/>
      <p:bldP spid="22" grpId="0"/>
      <p:bldP spid="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0DFD9C-164E-42D9-8510-484EE7D9D3F5}"/>
              </a:ext>
            </a:extLst>
          </p:cNvPr>
          <p:cNvSpPr txBox="1"/>
          <p:nvPr/>
        </p:nvSpPr>
        <p:spPr>
          <a:xfrm>
            <a:off x="597529" y="634313"/>
            <a:ext cx="373845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400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</a:rPr>
              <a:t>Design parameter space</a:t>
            </a:r>
            <a:endParaRPr lang="zh-CN" altLang="en-US" sz="240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Google Shape;92;p18">
            <a:extLst>
              <a:ext uri="{FF2B5EF4-FFF2-40B4-BE49-F238E27FC236}">
                <a16:creationId xmlns:a16="http://schemas.microsoft.com/office/drawing/2014/main" id="{A8C501E1-53DC-4812-AA13-14AF90B47F78}"/>
              </a:ext>
            </a:extLst>
          </p:cNvPr>
          <p:cNvSpPr txBox="1"/>
          <p:nvPr/>
        </p:nvSpPr>
        <p:spPr>
          <a:xfrm>
            <a:off x="4289371" y="2105264"/>
            <a:ext cx="16347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93;p18">
            <a:extLst>
              <a:ext uri="{FF2B5EF4-FFF2-40B4-BE49-F238E27FC236}">
                <a16:creationId xmlns:a16="http://schemas.microsoft.com/office/drawing/2014/main" id="{E0CF67B0-26A9-4D86-BDFE-08E9A46AA845}"/>
              </a:ext>
            </a:extLst>
          </p:cNvPr>
          <p:cNvSpPr/>
          <p:nvPr/>
        </p:nvSpPr>
        <p:spPr>
          <a:xfrm>
            <a:off x="2854846" y="3253664"/>
            <a:ext cx="2073300" cy="920700"/>
          </a:xfrm>
          <a:prstGeom prst="roundRect">
            <a:avLst>
              <a:gd name="adj" fmla="val 16667"/>
            </a:avLst>
          </a:prstGeom>
          <a:solidFill>
            <a:srgbClr val="2FC9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dirty="0"/>
              <a:t>Env parameters</a:t>
            </a:r>
            <a:endParaRPr dirty="0"/>
          </a:p>
        </p:txBody>
      </p:sp>
      <p:sp>
        <p:nvSpPr>
          <p:cNvPr id="28" name="Google Shape;94;p18">
            <a:extLst>
              <a:ext uri="{FF2B5EF4-FFF2-40B4-BE49-F238E27FC236}">
                <a16:creationId xmlns:a16="http://schemas.microsoft.com/office/drawing/2014/main" id="{6ADB3BCD-D573-4E46-A56D-F59F2903DC19}"/>
              </a:ext>
            </a:extLst>
          </p:cNvPr>
          <p:cNvSpPr/>
          <p:nvPr/>
        </p:nvSpPr>
        <p:spPr>
          <a:xfrm>
            <a:off x="2854846" y="2204864"/>
            <a:ext cx="2073300" cy="1048800"/>
          </a:xfrm>
          <a:prstGeom prst="roundRect">
            <a:avLst>
              <a:gd name="adj" fmla="val 16667"/>
            </a:avLst>
          </a:prstGeom>
          <a:solidFill>
            <a:srgbClr val="2FC9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>
                <a:solidFill>
                  <a:schemeClr val="lt1"/>
                </a:solidFill>
              </a:rPr>
              <a:t>Blimp parameters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95;p18">
            <a:extLst>
              <a:ext uri="{FF2B5EF4-FFF2-40B4-BE49-F238E27FC236}">
                <a16:creationId xmlns:a16="http://schemas.microsoft.com/office/drawing/2014/main" id="{D38D92B2-249C-4C77-ACF5-B23398295A97}"/>
              </a:ext>
            </a:extLst>
          </p:cNvPr>
          <p:cNvSpPr/>
          <p:nvPr/>
        </p:nvSpPr>
        <p:spPr>
          <a:xfrm>
            <a:off x="4926771" y="3253664"/>
            <a:ext cx="2520000" cy="454500"/>
          </a:xfrm>
          <a:prstGeom prst="roundRect">
            <a:avLst>
              <a:gd name="adj" fmla="val 16667"/>
            </a:avLst>
          </a:prstGeom>
          <a:solidFill>
            <a:srgbClr val="53D2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600" dirty="0"/>
              <a:t>Drag Coefficient</a:t>
            </a:r>
            <a:endParaRPr sz="1600" dirty="0"/>
          </a:p>
        </p:txBody>
      </p:sp>
      <p:sp>
        <p:nvSpPr>
          <p:cNvPr id="31" name="Google Shape;96;p18">
            <a:extLst>
              <a:ext uri="{FF2B5EF4-FFF2-40B4-BE49-F238E27FC236}">
                <a16:creationId xmlns:a16="http://schemas.microsoft.com/office/drawing/2014/main" id="{2FDFA797-0189-41EB-ACC1-7F2A2D843449}"/>
              </a:ext>
            </a:extLst>
          </p:cNvPr>
          <p:cNvSpPr/>
          <p:nvPr/>
        </p:nvSpPr>
        <p:spPr>
          <a:xfrm>
            <a:off x="4926771" y="3719864"/>
            <a:ext cx="2520000" cy="454500"/>
          </a:xfrm>
          <a:prstGeom prst="roundRect">
            <a:avLst>
              <a:gd name="adj" fmla="val 16667"/>
            </a:avLst>
          </a:prstGeom>
          <a:solidFill>
            <a:srgbClr val="53D2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600">
                <a:solidFill>
                  <a:schemeClr val="lt1"/>
                </a:solidFill>
              </a:rPr>
              <a:t>Air density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32" name="Google Shape;97;p18">
            <a:extLst>
              <a:ext uri="{FF2B5EF4-FFF2-40B4-BE49-F238E27FC236}">
                <a16:creationId xmlns:a16="http://schemas.microsoft.com/office/drawing/2014/main" id="{96B5775B-706F-4BBE-8B4F-2783C0175D4E}"/>
              </a:ext>
            </a:extLst>
          </p:cNvPr>
          <p:cNvSpPr/>
          <p:nvPr/>
        </p:nvSpPr>
        <p:spPr>
          <a:xfrm>
            <a:off x="7446771" y="3253664"/>
            <a:ext cx="2927700" cy="454500"/>
          </a:xfrm>
          <a:prstGeom prst="roundRect">
            <a:avLst>
              <a:gd name="adj" fmla="val 16667"/>
            </a:avLst>
          </a:prstGeom>
          <a:solidFill>
            <a:srgbClr val="53D2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600" dirty="0"/>
              <a:t>Helium density</a:t>
            </a:r>
            <a:endParaRPr sz="1600" dirty="0"/>
          </a:p>
        </p:txBody>
      </p:sp>
      <p:sp>
        <p:nvSpPr>
          <p:cNvPr id="34" name="Google Shape;98;p18">
            <a:extLst>
              <a:ext uri="{FF2B5EF4-FFF2-40B4-BE49-F238E27FC236}">
                <a16:creationId xmlns:a16="http://schemas.microsoft.com/office/drawing/2014/main" id="{157F830F-252D-44D6-8179-2D6C0DE8644A}"/>
              </a:ext>
            </a:extLst>
          </p:cNvPr>
          <p:cNvSpPr/>
          <p:nvPr/>
        </p:nvSpPr>
        <p:spPr>
          <a:xfrm>
            <a:off x="7446771" y="3719864"/>
            <a:ext cx="2927700" cy="454500"/>
          </a:xfrm>
          <a:prstGeom prst="roundRect">
            <a:avLst>
              <a:gd name="adj" fmla="val 16667"/>
            </a:avLst>
          </a:prstGeom>
          <a:solidFill>
            <a:srgbClr val="53D2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600" dirty="0"/>
              <a:t>temperature </a:t>
            </a:r>
            <a:endParaRPr sz="1600" dirty="0"/>
          </a:p>
        </p:txBody>
      </p:sp>
      <p:sp>
        <p:nvSpPr>
          <p:cNvPr id="40" name="Google Shape;99;p18">
            <a:extLst>
              <a:ext uri="{FF2B5EF4-FFF2-40B4-BE49-F238E27FC236}">
                <a16:creationId xmlns:a16="http://schemas.microsoft.com/office/drawing/2014/main" id="{E18E33AE-247B-458A-BE37-124B0889E42E}"/>
              </a:ext>
            </a:extLst>
          </p:cNvPr>
          <p:cNvSpPr/>
          <p:nvPr/>
        </p:nvSpPr>
        <p:spPr>
          <a:xfrm>
            <a:off x="4926771" y="2204864"/>
            <a:ext cx="2520000" cy="721800"/>
          </a:xfrm>
          <a:prstGeom prst="roundRect">
            <a:avLst>
              <a:gd name="adj" fmla="val 16667"/>
            </a:avLst>
          </a:prstGeom>
          <a:solidFill>
            <a:srgbClr val="53D2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600" dirty="0"/>
              <a:t>Geometry parameters</a:t>
            </a:r>
            <a:endParaRPr sz="1600" dirty="0"/>
          </a:p>
        </p:txBody>
      </p:sp>
      <p:sp>
        <p:nvSpPr>
          <p:cNvPr id="41" name="Google Shape;100;p18">
            <a:extLst>
              <a:ext uri="{FF2B5EF4-FFF2-40B4-BE49-F238E27FC236}">
                <a16:creationId xmlns:a16="http://schemas.microsoft.com/office/drawing/2014/main" id="{49087B8F-8831-4150-9962-626440682239}"/>
              </a:ext>
            </a:extLst>
          </p:cNvPr>
          <p:cNvSpPr/>
          <p:nvPr/>
        </p:nvSpPr>
        <p:spPr>
          <a:xfrm>
            <a:off x="7446771" y="2204864"/>
            <a:ext cx="2927700" cy="426600"/>
          </a:xfrm>
          <a:prstGeom prst="roundRect">
            <a:avLst>
              <a:gd name="adj" fmla="val 16667"/>
            </a:avLst>
          </a:prstGeom>
          <a:solidFill>
            <a:srgbClr val="53D2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600" dirty="0"/>
              <a:t>Component parameters</a:t>
            </a:r>
            <a:endParaRPr sz="1600" dirty="0"/>
          </a:p>
        </p:txBody>
      </p:sp>
      <p:sp>
        <p:nvSpPr>
          <p:cNvPr id="42" name="Google Shape;101;p18">
            <a:extLst>
              <a:ext uri="{FF2B5EF4-FFF2-40B4-BE49-F238E27FC236}">
                <a16:creationId xmlns:a16="http://schemas.microsoft.com/office/drawing/2014/main" id="{7B873DB0-02BC-439E-A52C-401AEE5832B4}"/>
              </a:ext>
            </a:extLst>
          </p:cNvPr>
          <p:cNvSpPr/>
          <p:nvPr/>
        </p:nvSpPr>
        <p:spPr>
          <a:xfrm>
            <a:off x="5782971" y="2914963"/>
            <a:ext cx="807600" cy="337737"/>
          </a:xfrm>
          <a:prstGeom prst="roundRect">
            <a:avLst>
              <a:gd name="adj" fmla="val 16667"/>
            </a:avLst>
          </a:prstGeom>
          <a:solidFill>
            <a:srgbClr val="63BBD7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050" dirty="0"/>
              <a:t>Blimp volume</a:t>
            </a:r>
            <a:endParaRPr sz="1050" dirty="0"/>
          </a:p>
        </p:txBody>
      </p:sp>
      <p:sp>
        <p:nvSpPr>
          <p:cNvPr id="43" name="Google Shape;102;p18">
            <a:extLst>
              <a:ext uri="{FF2B5EF4-FFF2-40B4-BE49-F238E27FC236}">
                <a16:creationId xmlns:a16="http://schemas.microsoft.com/office/drawing/2014/main" id="{8F8C57B3-982A-488B-8EAA-AC7962EE508B}"/>
              </a:ext>
            </a:extLst>
          </p:cNvPr>
          <p:cNvSpPr/>
          <p:nvPr/>
        </p:nvSpPr>
        <p:spPr>
          <a:xfrm>
            <a:off x="4926771" y="2926664"/>
            <a:ext cx="852900" cy="327000"/>
          </a:xfrm>
          <a:prstGeom prst="roundRect">
            <a:avLst>
              <a:gd name="adj" fmla="val 16667"/>
            </a:avLst>
          </a:prstGeom>
          <a:solidFill>
            <a:srgbClr val="63BBD7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050" dirty="0">
                <a:solidFill>
                  <a:schemeClr val="lt1"/>
                </a:solidFill>
              </a:rPr>
              <a:t>Surface area</a:t>
            </a:r>
            <a:endParaRPr sz="1050" dirty="0">
              <a:solidFill>
                <a:schemeClr val="lt1"/>
              </a:solidFill>
            </a:endParaRPr>
          </a:p>
        </p:txBody>
      </p:sp>
      <p:sp>
        <p:nvSpPr>
          <p:cNvPr id="44" name="Google Shape;103;p18">
            <a:extLst>
              <a:ext uri="{FF2B5EF4-FFF2-40B4-BE49-F238E27FC236}">
                <a16:creationId xmlns:a16="http://schemas.microsoft.com/office/drawing/2014/main" id="{442CEAF3-3F09-4860-98DC-2763925D8E67}"/>
              </a:ext>
            </a:extLst>
          </p:cNvPr>
          <p:cNvSpPr/>
          <p:nvPr/>
        </p:nvSpPr>
        <p:spPr>
          <a:xfrm>
            <a:off x="7446771" y="2926664"/>
            <a:ext cx="1418700" cy="327000"/>
          </a:xfrm>
          <a:prstGeom prst="roundRect">
            <a:avLst>
              <a:gd name="adj" fmla="val 16667"/>
            </a:avLst>
          </a:prstGeom>
          <a:solidFill>
            <a:srgbClr val="63BBD7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050" dirty="0"/>
              <a:t>Motor/fin position</a:t>
            </a:r>
            <a:endParaRPr sz="1050" dirty="0"/>
          </a:p>
        </p:txBody>
      </p:sp>
      <p:sp>
        <p:nvSpPr>
          <p:cNvPr id="45" name="Google Shape;104;p18">
            <a:extLst>
              <a:ext uri="{FF2B5EF4-FFF2-40B4-BE49-F238E27FC236}">
                <a16:creationId xmlns:a16="http://schemas.microsoft.com/office/drawing/2014/main" id="{1D9F89DD-2146-48F3-90E8-830BC8219B5E}"/>
              </a:ext>
            </a:extLst>
          </p:cNvPr>
          <p:cNvSpPr/>
          <p:nvPr/>
        </p:nvSpPr>
        <p:spPr>
          <a:xfrm>
            <a:off x="7440146" y="2631464"/>
            <a:ext cx="1418700" cy="283500"/>
          </a:xfrm>
          <a:prstGeom prst="roundRect">
            <a:avLst>
              <a:gd name="adj" fmla="val 16667"/>
            </a:avLst>
          </a:prstGeom>
          <a:solidFill>
            <a:srgbClr val="63BBD7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050" dirty="0"/>
              <a:t>Fin surface / thrust </a:t>
            </a:r>
            <a:endParaRPr sz="1050" dirty="0"/>
          </a:p>
        </p:txBody>
      </p:sp>
      <p:sp>
        <p:nvSpPr>
          <p:cNvPr id="46" name="Google Shape;105;p18">
            <a:extLst>
              <a:ext uri="{FF2B5EF4-FFF2-40B4-BE49-F238E27FC236}">
                <a16:creationId xmlns:a16="http://schemas.microsoft.com/office/drawing/2014/main" id="{EB23D659-BC0A-407E-AD0A-8E2D4F273629}"/>
              </a:ext>
            </a:extLst>
          </p:cNvPr>
          <p:cNvSpPr/>
          <p:nvPr/>
        </p:nvSpPr>
        <p:spPr>
          <a:xfrm>
            <a:off x="8858871" y="2914964"/>
            <a:ext cx="1515600" cy="349436"/>
          </a:xfrm>
          <a:prstGeom prst="roundRect">
            <a:avLst>
              <a:gd name="adj" fmla="val 16667"/>
            </a:avLst>
          </a:prstGeom>
          <a:solidFill>
            <a:srgbClr val="63BBD7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050" dirty="0"/>
              <a:t>Total weight</a:t>
            </a:r>
            <a:endParaRPr sz="1050" dirty="0"/>
          </a:p>
        </p:txBody>
      </p:sp>
      <p:sp>
        <p:nvSpPr>
          <p:cNvPr id="47" name="Google Shape;106;p18">
            <a:extLst>
              <a:ext uri="{FF2B5EF4-FFF2-40B4-BE49-F238E27FC236}">
                <a16:creationId xmlns:a16="http://schemas.microsoft.com/office/drawing/2014/main" id="{006BF11A-E91E-4D3B-B5F4-0A6E8479E4D8}"/>
              </a:ext>
            </a:extLst>
          </p:cNvPr>
          <p:cNvSpPr/>
          <p:nvPr/>
        </p:nvSpPr>
        <p:spPr>
          <a:xfrm>
            <a:off x="6593946" y="2914964"/>
            <a:ext cx="852900" cy="349436"/>
          </a:xfrm>
          <a:prstGeom prst="roundRect">
            <a:avLst>
              <a:gd name="adj" fmla="val 16667"/>
            </a:avLst>
          </a:prstGeom>
          <a:solidFill>
            <a:srgbClr val="63BBD7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050" dirty="0"/>
              <a:t>Different shape</a:t>
            </a:r>
            <a:endParaRPr sz="1050" dirty="0"/>
          </a:p>
        </p:txBody>
      </p:sp>
      <p:sp>
        <p:nvSpPr>
          <p:cNvPr id="48" name="Google Shape;107;p18">
            <a:extLst>
              <a:ext uri="{FF2B5EF4-FFF2-40B4-BE49-F238E27FC236}">
                <a16:creationId xmlns:a16="http://schemas.microsoft.com/office/drawing/2014/main" id="{658BEDD3-6F59-426D-A1A1-9D13FE4A1236}"/>
              </a:ext>
            </a:extLst>
          </p:cNvPr>
          <p:cNvSpPr/>
          <p:nvPr/>
        </p:nvSpPr>
        <p:spPr>
          <a:xfrm>
            <a:off x="8858846" y="2631464"/>
            <a:ext cx="1515600" cy="283500"/>
          </a:xfrm>
          <a:prstGeom prst="roundRect">
            <a:avLst>
              <a:gd name="adj" fmla="val 16667"/>
            </a:avLst>
          </a:prstGeom>
          <a:solidFill>
            <a:srgbClr val="63BBD7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1050" dirty="0"/>
              <a:t>Force arms</a:t>
            </a:r>
            <a:endParaRPr sz="1050" dirty="0"/>
          </a:p>
        </p:txBody>
      </p:sp>
      <p:sp>
        <p:nvSpPr>
          <p:cNvPr id="49" name="Google Shape;108;p18">
            <a:extLst>
              <a:ext uri="{FF2B5EF4-FFF2-40B4-BE49-F238E27FC236}">
                <a16:creationId xmlns:a16="http://schemas.microsoft.com/office/drawing/2014/main" id="{B2363B27-59D2-4AE2-BC50-E6258FF7E43F}"/>
              </a:ext>
            </a:extLst>
          </p:cNvPr>
          <p:cNvSpPr/>
          <p:nvPr/>
        </p:nvSpPr>
        <p:spPr>
          <a:xfrm>
            <a:off x="1610748" y="2204864"/>
            <a:ext cx="1244023" cy="1969500"/>
          </a:xfrm>
          <a:prstGeom prst="roundRect">
            <a:avLst>
              <a:gd name="adj" fmla="val 16667"/>
            </a:avLst>
          </a:prstGeom>
          <a:solidFill>
            <a:srgbClr val="00458A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2000" dirty="0">
                <a:solidFill>
                  <a:schemeClr val="lt1"/>
                </a:solidFill>
              </a:rPr>
              <a:t>Inputs</a:t>
            </a:r>
            <a:endParaRPr sz="2000" dirty="0">
              <a:solidFill>
                <a:schemeClr val="lt1"/>
              </a:solidFill>
            </a:endParaRPr>
          </a:p>
        </p:txBody>
      </p:sp>
      <p:sp>
        <p:nvSpPr>
          <p:cNvPr id="50" name="Google Shape;109;p18">
            <a:extLst>
              <a:ext uri="{FF2B5EF4-FFF2-40B4-BE49-F238E27FC236}">
                <a16:creationId xmlns:a16="http://schemas.microsoft.com/office/drawing/2014/main" id="{34B4F339-AEB5-4242-9AA2-A4EE760FB9BD}"/>
              </a:ext>
            </a:extLst>
          </p:cNvPr>
          <p:cNvSpPr/>
          <p:nvPr/>
        </p:nvSpPr>
        <p:spPr>
          <a:xfrm>
            <a:off x="1614123" y="4174364"/>
            <a:ext cx="1240748" cy="1048800"/>
          </a:xfrm>
          <a:prstGeom prst="roundRect">
            <a:avLst>
              <a:gd name="adj" fmla="val 16667"/>
            </a:avLst>
          </a:prstGeom>
          <a:solidFill>
            <a:srgbClr val="0066CC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2000" dirty="0">
                <a:solidFill>
                  <a:schemeClr val="lt1"/>
                </a:solidFill>
              </a:rPr>
              <a:t>Outputs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1" name="Google Shape;110;p18">
            <a:extLst>
              <a:ext uri="{FF2B5EF4-FFF2-40B4-BE49-F238E27FC236}">
                <a16:creationId xmlns:a16="http://schemas.microsoft.com/office/drawing/2014/main" id="{00DCFC63-3E54-46A3-AF66-19EF3792FCBA}"/>
              </a:ext>
            </a:extLst>
          </p:cNvPr>
          <p:cNvSpPr/>
          <p:nvPr/>
        </p:nvSpPr>
        <p:spPr>
          <a:xfrm>
            <a:off x="2854771" y="4174364"/>
            <a:ext cx="3725700" cy="526200"/>
          </a:xfrm>
          <a:prstGeom prst="roundRect">
            <a:avLst>
              <a:gd name="adj" fmla="val 16667"/>
            </a:avLst>
          </a:prstGeom>
          <a:solidFill>
            <a:srgbClr val="2FC9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dirty="0"/>
              <a:t>Max linear velocity</a:t>
            </a:r>
            <a:endParaRPr dirty="0"/>
          </a:p>
        </p:txBody>
      </p:sp>
      <p:sp>
        <p:nvSpPr>
          <p:cNvPr id="52" name="Google Shape;111;p18">
            <a:extLst>
              <a:ext uri="{FF2B5EF4-FFF2-40B4-BE49-F238E27FC236}">
                <a16:creationId xmlns:a16="http://schemas.microsoft.com/office/drawing/2014/main" id="{41DAF183-6E22-469E-9B5D-FEF9C9D70615}"/>
              </a:ext>
            </a:extLst>
          </p:cNvPr>
          <p:cNvSpPr/>
          <p:nvPr/>
        </p:nvSpPr>
        <p:spPr>
          <a:xfrm>
            <a:off x="2854771" y="4696964"/>
            <a:ext cx="3725700" cy="526200"/>
          </a:xfrm>
          <a:prstGeom prst="roundRect">
            <a:avLst>
              <a:gd name="adj" fmla="val 16667"/>
            </a:avLst>
          </a:prstGeom>
          <a:solidFill>
            <a:srgbClr val="2FC9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/>
              <a:t>Max angular velocity</a:t>
            </a:r>
            <a:endParaRPr/>
          </a:p>
        </p:txBody>
      </p:sp>
      <p:sp>
        <p:nvSpPr>
          <p:cNvPr id="53" name="Google Shape;112;p18">
            <a:extLst>
              <a:ext uri="{FF2B5EF4-FFF2-40B4-BE49-F238E27FC236}">
                <a16:creationId xmlns:a16="http://schemas.microsoft.com/office/drawing/2014/main" id="{AAF49A77-6507-49E1-95DF-9DC57F3D837F}"/>
              </a:ext>
            </a:extLst>
          </p:cNvPr>
          <p:cNvSpPr/>
          <p:nvPr/>
        </p:nvSpPr>
        <p:spPr>
          <a:xfrm>
            <a:off x="6593946" y="4174364"/>
            <a:ext cx="3780600" cy="526200"/>
          </a:xfrm>
          <a:prstGeom prst="roundRect">
            <a:avLst>
              <a:gd name="adj" fmla="val 16667"/>
            </a:avLst>
          </a:prstGeom>
          <a:solidFill>
            <a:srgbClr val="2FC9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dirty="0"/>
              <a:t>Time to reach max</a:t>
            </a:r>
            <a:endParaRPr dirty="0"/>
          </a:p>
        </p:txBody>
      </p:sp>
      <p:sp>
        <p:nvSpPr>
          <p:cNvPr id="54" name="Google Shape;113;p18">
            <a:extLst>
              <a:ext uri="{FF2B5EF4-FFF2-40B4-BE49-F238E27FC236}">
                <a16:creationId xmlns:a16="http://schemas.microsoft.com/office/drawing/2014/main" id="{F0CA1462-B6B1-43AB-BF34-363A431332C4}"/>
              </a:ext>
            </a:extLst>
          </p:cNvPr>
          <p:cNvSpPr/>
          <p:nvPr/>
        </p:nvSpPr>
        <p:spPr>
          <a:xfrm>
            <a:off x="6593846" y="4700564"/>
            <a:ext cx="3780600" cy="526200"/>
          </a:xfrm>
          <a:prstGeom prst="roundRect">
            <a:avLst>
              <a:gd name="adj" fmla="val 16667"/>
            </a:avLst>
          </a:prstGeom>
          <a:solidFill>
            <a:srgbClr val="2FC9FF"/>
          </a:solidFill>
          <a:ln w="76200">
            <a:noFill/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/>
              <a:t>attitude</a:t>
            </a: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6ABDF5-DAB5-475B-B3F1-80C2EBE98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6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14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700848" y="5085184"/>
            <a:ext cx="4788716" cy="1772816"/>
          </a:xfrm>
          <a:custGeom>
            <a:avLst/>
            <a:gdLst>
              <a:gd name="connsiteX0" fmla="*/ 0 w 4788715"/>
              <a:gd name="connsiteY0" fmla="*/ 2394358 h 4788715"/>
              <a:gd name="connsiteX1" fmla="*/ 2394358 w 4788715"/>
              <a:gd name="connsiteY1" fmla="*/ 0 h 4788715"/>
              <a:gd name="connsiteX2" fmla="*/ 4788716 w 4788715"/>
              <a:gd name="connsiteY2" fmla="*/ 2394358 h 4788715"/>
              <a:gd name="connsiteX3" fmla="*/ 2394358 w 4788715"/>
              <a:gd name="connsiteY3" fmla="*/ 4788716 h 4788715"/>
              <a:gd name="connsiteX4" fmla="*/ 0 w 4788715"/>
              <a:gd name="connsiteY4" fmla="*/ 2394358 h 4788715"/>
              <a:gd name="connsiteX0" fmla="*/ 0 w 4788716"/>
              <a:gd name="connsiteY0" fmla="*/ 2394358 h 4788716"/>
              <a:gd name="connsiteX1" fmla="*/ 2394358 w 4788716"/>
              <a:gd name="connsiteY1" fmla="*/ 0 h 4788716"/>
              <a:gd name="connsiteX2" fmla="*/ 4788716 w 4788716"/>
              <a:gd name="connsiteY2" fmla="*/ 2394358 h 4788716"/>
              <a:gd name="connsiteX3" fmla="*/ 2394358 w 4788716"/>
              <a:gd name="connsiteY3" fmla="*/ 4788716 h 4788716"/>
              <a:gd name="connsiteX4" fmla="*/ 91440 w 4788716"/>
              <a:gd name="connsiteY4" fmla="*/ 2485798 h 4788716"/>
              <a:gd name="connsiteX0" fmla="*/ 0 w 4788716"/>
              <a:gd name="connsiteY0" fmla="*/ 2394358 h 4789578"/>
              <a:gd name="connsiteX1" fmla="*/ 2394358 w 4788716"/>
              <a:gd name="connsiteY1" fmla="*/ 0 h 4789578"/>
              <a:gd name="connsiteX2" fmla="*/ 4788716 w 4788716"/>
              <a:gd name="connsiteY2" fmla="*/ 2394358 h 4789578"/>
              <a:gd name="connsiteX3" fmla="*/ 2394358 w 4788716"/>
              <a:gd name="connsiteY3" fmla="*/ 4788716 h 4789578"/>
              <a:gd name="connsiteX4" fmla="*/ 605790 w 4788716"/>
              <a:gd name="connsiteY4" fmla="*/ 2600098 h 4789578"/>
              <a:gd name="connsiteX0" fmla="*/ 0 w 4788716"/>
              <a:gd name="connsiteY0" fmla="*/ 2394358 h 4788716"/>
              <a:gd name="connsiteX1" fmla="*/ 2394358 w 4788716"/>
              <a:gd name="connsiteY1" fmla="*/ 0 h 4788716"/>
              <a:gd name="connsiteX2" fmla="*/ 4788716 w 4788716"/>
              <a:gd name="connsiteY2" fmla="*/ 2394358 h 4788716"/>
              <a:gd name="connsiteX3" fmla="*/ 2394358 w 4788716"/>
              <a:gd name="connsiteY3" fmla="*/ 4788716 h 4788716"/>
              <a:gd name="connsiteX0" fmla="*/ 0 w 4788716"/>
              <a:gd name="connsiteY0" fmla="*/ 2394358 h 2394358"/>
              <a:gd name="connsiteX1" fmla="*/ 2394358 w 4788716"/>
              <a:gd name="connsiteY1" fmla="*/ 0 h 2394358"/>
              <a:gd name="connsiteX2" fmla="*/ 4788716 w 4788716"/>
              <a:gd name="connsiteY2" fmla="*/ 2394358 h 2394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88716" h="2394358">
                <a:moveTo>
                  <a:pt x="0" y="2394358"/>
                </a:moveTo>
                <a:cubicBezTo>
                  <a:pt x="0" y="1071991"/>
                  <a:pt x="1071991" y="0"/>
                  <a:pt x="2394358" y="0"/>
                </a:cubicBezTo>
                <a:cubicBezTo>
                  <a:pt x="3716725" y="0"/>
                  <a:pt x="4788716" y="1071991"/>
                  <a:pt x="4788716" y="2394358"/>
                </a:cubicBezTo>
              </a:path>
            </a:pathLst>
          </a:custGeom>
          <a:noFill/>
          <a:ln w="381000">
            <a:solidFill>
              <a:srgbClr val="53D2FF"/>
            </a:solidFill>
          </a:ln>
          <a:effectLst>
            <a:outerShdw blurRad="254000" algn="ctr" rotWithShape="0">
              <a:srgbClr val="53D2FF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Freeform 6" hidden="1"/>
          <p:cNvSpPr>
            <a:spLocks/>
          </p:cNvSpPr>
          <p:nvPr/>
        </p:nvSpPr>
        <p:spPr bwMode="auto">
          <a:xfrm>
            <a:off x="2322407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任意多边形 72"/>
          <p:cNvSpPr/>
          <p:nvPr/>
        </p:nvSpPr>
        <p:spPr>
          <a:xfrm rot="5400000">
            <a:off x="7393841" y="4904293"/>
            <a:ext cx="1485842" cy="523750"/>
          </a:xfrm>
          <a:custGeom>
            <a:avLst/>
            <a:gdLst>
              <a:gd name="connsiteX0" fmla="*/ 1799772 w 1799772"/>
              <a:gd name="connsiteY0" fmla="*/ 232228 h 232228"/>
              <a:gd name="connsiteX1" fmla="*/ 1524000 w 1799772"/>
              <a:gd name="connsiteY1" fmla="*/ 0 h 232228"/>
              <a:gd name="connsiteX2" fmla="*/ 0 w 1799772"/>
              <a:gd name="connsiteY2" fmla="*/ 0 h 23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99772" h="232228">
                <a:moveTo>
                  <a:pt x="1799772" y="232228"/>
                </a:moveTo>
                <a:lnTo>
                  <a:pt x="1524000" y="0"/>
                </a:lnTo>
                <a:lnTo>
                  <a:pt x="0" y="0"/>
                </a:lnTo>
              </a:path>
            </a:pathLst>
          </a:custGeom>
          <a:noFill/>
          <a:ln w="63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4" name="任意多边形 73"/>
          <p:cNvSpPr/>
          <p:nvPr/>
        </p:nvSpPr>
        <p:spPr>
          <a:xfrm rot="5400000">
            <a:off x="4962223" y="4728134"/>
            <a:ext cx="891899" cy="282128"/>
          </a:xfrm>
          <a:custGeom>
            <a:avLst/>
            <a:gdLst>
              <a:gd name="connsiteX0" fmla="*/ 740229 w 740229"/>
              <a:gd name="connsiteY0" fmla="*/ 0 h 406400"/>
              <a:gd name="connsiteX1" fmla="*/ 580572 w 740229"/>
              <a:gd name="connsiteY1" fmla="*/ 406400 h 406400"/>
              <a:gd name="connsiteX2" fmla="*/ 0 w 740229"/>
              <a:gd name="connsiteY2" fmla="*/ 406400 h 406400"/>
              <a:gd name="connsiteX0" fmla="*/ 723382 w 723382"/>
              <a:gd name="connsiteY0" fmla="*/ 1 h 796145"/>
              <a:gd name="connsiteX1" fmla="*/ 580572 w 723382"/>
              <a:gd name="connsiteY1" fmla="*/ 796145 h 796145"/>
              <a:gd name="connsiteX2" fmla="*/ 0 w 723382"/>
              <a:gd name="connsiteY2" fmla="*/ 796145 h 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3382" h="796145">
                <a:moveTo>
                  <a:pt x="723382" y="1"/>
                </a:moveTo>
                <a:lnTo>
                  <a:pt x="580572" y="796145"/>
                </a:lnTo>
                <a:lnTo>
                  <a:pt x="0" y="796145"/>
                </a:lnTo>
              </a:path>
            </a:pathLst>
          </a:custGeom>
          <a:noFill/>
          <a:ln w="63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5" name="任意多边形 74"/>
          <p:cNvSpPr/>
          <p:nvPr/>
        </p:nvSpPr>
        <p:spPr>
          <a:xfrm rot="5400000">
            <a:off x="6580547" y="4729531"/>
            <a:ext cx="877961" cy="265394"/>
          </a:xfrm>
          <a:custGeom>
            <a:avLst/>
            <a:gdLst>
              <a:gd name="connsiteX0" fmla="*/ 769257 w 769257"/>
              <a:gd name="connsiteY0" fmla="*/ 290286 h 290286"/>
              <a:gd name="connsiteX1" fmla="*/ 493485 w 769257"/>
              <a:gd name="connsiteY1" fmla="*/ 0 h 290286"/>
              <a:gd name="connsiteX2" fmla="*/ 0 w 769257"/>
              <a:gd name="connsiteY2" fmla="*/ 0 h 290286"/>
              <a:gd name="connsiteX0" fmla="*/ 743025 w 743025"/>
              <a:gd name="connsiteY0" fmla="*/ 605271 h 605271"/>
              <a:gd name="connsiteX1" fmla="*/ 493485 w 743025"/>
              <a:gd name="connsiteY1" fmla="*/ 0 h 605271"/>
              <a:gd name="connsiteX2" fmla="*/ 0 w 743025"/>
              <a:gd name="connsiteY2" fmla="*/ 0 h 60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43025" h="605271">
                <a:moveTo>
                  <a:pt x="743025" y="605271"/>
                </a:moveTo>
                <a:lnTo>
                  <a:pt x="493485" y="0"/>
                </a:lnTo>
                <a:lnTo>
                  <a:pt x="0" y="0"/>
                </a:lnTo>
              </a:path>
            </a:pathLst>
          </a:custGeom>
          <a:noFill/>
          <a:ln w="63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 rot="5400000" flipV="1">
            <a:off x="3330304" y="4891072"/>
            <a:ext cx="1485841" cy="564549"/>
          </a:xfrm>
          <a:custGeom>
            <a:avLst/>
            <a:gdLst>
              <a:gd name="connsiteX0" fmla="*/ 1799772 w 1799772"/>
              <a:gd name="connsiteY0" fmla="*/ 232228 h 232228"/>
              <a:gd name="connsiteX1" fmla="*/ 1524000 w 1799772"/>
              <a:gd name="connsiteY1" fmla="*/ 0 h 232228"/>
              <a:gd name="connsiteX2" fmla="*/ 0 w 1799772"/>
              <a:gd name="connsiteY2" fmla="*/ 0 h 23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99772" h="232228">
                <a:moveTo>
                  <a:pt x="1799772" y="232228"/>
                </a:moveTo>
                <a:lnTo>
                  <a:pt x="1524000" y="0"/>
                </a:lnTo>
                <a:lnTo>
                  <a:pt x="0" y="0"/>
                </a:lnTo>
              </a:path>
            </a:pathLst>
          </a:custGeom>
          <a:noFill/>
          <a:ln w="63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7" name="矩形 76"/>
          <p:cNvSpPr/>
          <p:nvPr/>
        </p:nvSpPr>
        <p:spPr>
          <a:xfrm>
            <a:off x="5038187" y="5491930"/>
            <a:ext cx="2114038" cy="1180699"/>
          </a:xfrm>
          <a:prstGeom prst="rect">
            <a:avLst/>
          </a:prstGeom>
        </p:spPr>
        <p:txBody>
          <a:bodyPr wrap="square" tIns="36000" bIns="36000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Evaluation system overview </a:t>
            </a:r>
          </a:p>
        </p:txBody>
      </p:sp>
      <p:pic>
        <p:nvPicPr>
          <p:cNvPr id="30" name="Google Shape;120;p19">
            <a:extLst>
              <a:ext uri="{FF2B5EF4-FFF2-40B4-BE49-F238E27FC236}">
                <a16:creationId xmlns:a16="http://schemas.microsoft.com/office/drawing/2014/main" id="{64A69C2E-63BA-4F8F-A8E4-3FA0CF672BD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1302" y="255334"/>
            <a:ext cx="5687807" cy="417509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05A8D0-24AA-44AD-864B-F329C1FAF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7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7321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4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3" grpId="0" animBg="1"/>
      <p:bldP spid="74" grpId="0" animBg="1"/>
      <p:bldP spid="75" grpId="0" animBg="1"/>
      <p:bldP spid="76" grpId="0" animBg="1"/>
      <p:bldP spid="7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419562" y="239850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1198662" y="404664"/>
            <a:ext cx="526681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53D2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Restoring force: Buoyancy + Gravity</a:t>
            </a:r>
          </a:p>
        </p:txBody>
      </p:sp>
      <p:grpSp>
        <p:nvGrpSpPr>
          <p:cNvPr id="25" name="组合 22">
            <a:extLst>
              <a:ext uri="{FF2B5EF4-FFF2-40B4-BE49-F238E27FC236}">
                <a16:creationId xmlns:a16="http://schemas.microsoft.com/office/drawing/2014/main" id="{7E14CE4D-6C1A-482A-8C91-7ABEA29C8C62}"/>
              </a:ext>
            </a:extLst>
          </p:cNvPr>
          <p:cNvGrpSpPr/>
          <p:nvPr/>
        </p:nvGrpSpPr>
        <p:grpSpPr>
          <a:xfrm rot="16200000">
            <a:off x="1004080" y="3839715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26" name="Rectangle 11">
              <a:extLst>
                <a:ext uri="{FF2B5EF4-FFF2-40B4-BE49-F238E27FC236}">
                  <a16:creationId xmlns:a16="http://schemas.microsoft.com/office/drawing/2014/main" id="{E098E5F2-8BA1-4D61-8788-7DDDF3A55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Rectangle 20">
              <a:extLst>
                <a:ext uri="{FF2B5EF4-FFF2-40B4-BE49-F238E27FC236}">
                  <a16:creationId xmlns:a16="http://schemas.microsoft.com/office/drawing/2014/main" id="{98A23AB8-75E2-4B7C-BD41-9485238E4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Oval 21">
              <a:extLst>
                <a:ext uri="{FF2B5EF4-FFF2-40B4-BE49-F238E27FC236}">
                  <a16:creationId xmlns:a16="http://schemas.microsoft.com/office/drawing/2014/main" id="{EFE37F72-0F39-42AF-A4D5-9EB3B85E07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26">
            <a:extLst>
              <a:ext uri="{FF2B5EF4-FFF2-40B4-BE49-F238E27FC236}">
                <a16:creationId xmlns:a16="http://schemas.microsoft.com/office/drawing/2014/main" id="{871C4AAB-2133-46CC-B330-28E2960FA01C}"/>
              </a:ext>
            </a:extLst>
          </p:cNvPr>
          <p:cNvGrpSpPr/>
          <p:nvPr/>
        </p:nvGrpSpPr>
        <p:grpSpPr>
          <a:xfrm>
            <a:off x="1385304" y="4222450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35" name="Rectangle 11">
              <a:extLst>
                <a:ext uri="{FF2B5EF4-FFF2-40B4-BE49-F238E27FC236}">
                  <a16:creationId xmlns:a16="http://schemas.microsoft.com/office/drawing/2014/main" id="{F9A44892-5A5F-4EBA-9968-4688A08B8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Rectangle 20">
              <a:extLst>
                <a:ext uri="{FF2B5EF4-FFF2-40B4-BE49-F238E27FC236}">
                  <a16:creationId xmlns:a16="http://schemas.microsoft.com/office/drawing/2014/main" id="{9AAE57A8-A34B-4E88-99AC-A08187EFD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Oval 21">
              <a:extLst>
                <a:ext uri="{FF2B5EF4-FFF2-40B4-BE49-F238E27FC236}">
                  <a16:creationId xmlns:a16="http://schemas.microsoft.com/office/drawing/2014/main" id="{0BB6CA46-0645-4A97-9D2C-83BB6AEB8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46" name="直接连接符 40">
            <a:extLst>
              <a:ext uri="{FF2B5EF4-FFF2-40B4-BE49-F238E27FC236}">
                <a16:creationId xmlns:a16="http://schemas.microsoft.com/office/drawing/2014/main" id="{1FFEFB74-485E-434E-9895-68E664552EEC}"/>
              </a:ext>
            </a:extLst>
          </p:cNvPr>
          <p:cNvCxnSpPr/>
          <p:nvPr/>
        </p:nvCxnSpPr>
        <p:spPr>
          <a:xfrm flipV="1">
            <a:off x="1439178" y="2479445"/>
            <a:ext cx="851746" cy="791694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2">
            <a:extLst>
              <a:ext uri="{FF2B5EF4-FFF2-40B4-BE49-F238E27FC236}">
                <a16:creationId xmlns:a16="http://schemas.microsoft.com/office/drawing/2014/main" id="{0658153D-5233-428A-9717-B5EA4B2BA4C3}"/>
              </a:ext>
            </a:extLst>
          </p:cNvPr>
          <p:cNvCxnSpPr/>
          <p:nvPr/>
        </p:nvCxnSpPr>
        <p:spPr>
          <a:xfrm>
            <a:off x="2290924" y="2479445"/>
            <a:ext cx="1336877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AD55CE7-6EED-46D3-AD7F-43834C2CACB1}"/>
              </a:ext>
            </a:extLst>
          </p:cNvPr>
          <p:cNvSpPr txBox="1"/>
          <p:nvPr/>
        </p:nvSpPr>
        <p:spPr>
          <a:xfrm>
            <a:off x="4945495" y="2132856"/>
            <a:ext cx="3859905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Density of air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Volume of blimp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Arm of buoyancy on x, y and z axis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57F3910-F31E-4A61-B4EB-9827D8019147}"/>
              </a:ext>
            </a:extLst>
          </p:cNvPr>
          <p:cNvSpPr txBox="1"/>
          <p:nvPr/>
        </p:nvSpPr>
        <p:spPr>
          <a:xfrm>
            <a:off x="3913147" y="2287023"/>
            <a:ext cx="9557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Inputs</a:t>
            </a:r>
            <a:endParaRPr lang="zh-CN" altLang="en-US" sz="2000" dirty="0">
              <a:solidFill>
                <a:srgbClr val="53D2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7" name="直接连接符 65">
            <a:extLst>
              <a:ext uri="{FF2B5EF4-FFF2-40B4-BE49-F238E27FC236}">
                <a16:creationId xmlns:a16="http://schemas.microsoft.com/office/drawing/2014/main" id="{C2F2411E-97DE-4A8E-9ECB-D1FCF8B981E0}"/>
              </a:ext>
            </a:extLst>
          </p:cNvPr>
          <p:cNvCxnSpPr/>
          <p:nvPr/>
        </p:nvCxnSpPr>
        <p:spPr>
          <a:xfrm>
            <a:off x="2444390" y="4285963"/>
            <a:ext cx="514972" cy="349459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66">
            <a:extLst>
              <a:ext uri="{FF2B5EF4-FFF2-40B4-BE49-F238E27FC236}">
                <a16:creationId xmlns:a16="http://schemas.microsoft.com/office/drawing/2014/main" id="{BD092F14-BB40-4057-A650-87B5B8AF5E79}"/>
              </a:ext>
            </a:extLst>
          </p:cNvPr>
          <p:cNvCxnSpPr/>
          <p:nvPr/>
        </p:nvCxnSpPr>
        <p:spPr>
          <a:xfrm>
            <a:off x="2968985" y="4635197"/>
            <a:ext cx="72332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57690DC-9E82-4FD2-897D-8C2670757E21}"/>
              </a:ext>
            </a:extLst>
          </p:cNvPr>
          <p:cNvSpPr txBox="1"/>
          <p:nvPr/>
        </p:nvSpPr>
        <p:spPr>
          <a:xfrm>
            <a:off x="4945495" y="4336475"/>
            <a:ext cx="3859905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Buoyancy force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Moments of buoyancy force </a:t>
            </a:r>
          </a:p>
          <a:p>
            <a:pPr>
              <a:lnSpc>
                <a:spcPct val="130000"/>
              </a:lnSpc>
            </a:pPr>
            <a:endParaRPr lang="en-US" altLang="zh-CN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10C1A67-F4D1-4784-9191-163C2CFD05A7}"/>
              </a:ext>
            </a:extLst>
          </p:cNvPr>
          <p:cNvSpPr txBox="1"/>
          <p:nvPr/>
        </p:nvSpPr>
        <p:spPr>
          <a:xfrm>
            <a:off x="3798533" y="4435142"/>
            <a:ext cx="1184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Outputs</a:t>
            </a:r>
            <a:endParaRPr lang="zh-CN" altLang="en-US" sz="2000" dirty="0">
              <a:solidFill>
                <a:srgbClr val="53D2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1" name="组合 27">
            <a:extLst>
              <a:ext uri="{FF2B5EF4-FFF2-40B4-BE49-F238E27FC236}">
                <a16:creationId xmlns:a16="http://schemas.microsoft.com/office/drawing/2014/main" id="{86B4D3D7-7CCF-4853-ADBF-4D9A38ACD2A8}"/>
              </a:ext>
            </a:extLst>
          </p:cNvPr>
          <p:cNvGrpSpPr/>
          <p:nvPr/>
        </p:nvGrpSpPr>
        <p:grpSpPr>
          <a:xfrm>
            <a:off x="1035513" y="3882782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D033D076-CC61-43A6-B5CD-24D21423DF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FD868138-5912-42C2-B4E8-DC31EE77E1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64" name="Google Shape;128;p20">
            <a:extLst>
              <a:ext uri="{FF2B5EF4-FFF2-40B4-BE49-F238E27FC236}">
                <a16:creationId xmlns:a16="http://schemas.microsoft.com/office/drawing/2014/main" id="{6988A3AF-0496-4A17-AE58-A14AE11CB44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1470" y="1089685"/>
            <a:ext cx="3248025" cy="200025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CB5C7861-003C-4024-A7F7-E5971167A735}"/>
                  </a:ext>
                </a:extLst>
              </p:cNvPr>
              <p:cNvSpPr txBox="1"/>
              <p:nvPr/>
            </p:nvSpPr>
            <p:spPr>
              <a:xfrm>
                <a:off x="3915521" y="3535274"/>
                <a:ext cx="6226063" cy="25122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sSubPr>
                        <m:e>
                          <m:r>
                            <a:rPr lang="en-US" sz="140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𝐹</m:t>
                          </m:r>
                        </m:e>
                        <m:sub>
                          <m:r>
                            <a:rPr lang="en-US" sz="140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𝐵</m:t>
                          </m:r>
                        </m:sub>
                      </m:sSub>
                      <m:r>
                        <a:rPr lang="en-US" sz="140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=</m:t>
                      </m:r>
                      <m:sSub>
                        <m:sSubPr>
                          <m:ctrlPr>
                            <a:rPr lang="en-US" sz="1400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sSubPr>
                        <m:e>
                          <m:r>
                            <a:rPr lang="en-US" sz="140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𝜌</m:t>
                          </m:r>
                        </m:e>
                        <m:sub>
                          <m:r>
                            <a:rPr lang="en-US" sz="140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𝑎𝑖𝑟</m:t>
                          </m:r>
                        </m:sub>
                      </m:sSub>
                      <m:sSub>
                        <m:sSubPr>
                          <m:ctrlPr>
                            <a:rPr lang="en-US" sz="1400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sSubPr>
                        <m:e>
                          <m:r>
                            <a:rPr lang="en-US" sz="140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𝑉</m:t>
                          </m:r>
                        </m:e>
                        <m:sub>
                          <m:r>
                            <a:rPr lang="en-US" sz="140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𝑒𝑛𝑣𝑒𝑙𝑜𝑝</m:t>
                          </m:r>
                        </m:sub>
                      </m:sSub>
                      <m:r>
                        <a:rPr lang="en-US" sz="140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𝑔</m:t>
                      </m:r>
                      <m:r>
                        <a:rPr lang="en-US" sz="140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=</m:t>
                      </m:r>
                      <m:d>
                        <m:dPr>
                          <m:ctrlPr>
                            <a:rPr lang="en-US" sz="1400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sz="140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140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𝑒𝑛𝑣𝑒𝑙𝑜𝑝</m:t>
                              </m:r>
                            </m:sub>
                          </m:sSub>
                          <m:r>
                            <a:rPr lang="en-US" sz="140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sz="140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140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h𝑒𝑙𝑖𝑢𝑚</m:t>
                              </m:r>
                            </m:sub>
                          </m:sSub>
                        </m:e>
                      </m:d>
                      <m:r>
                        <a:rPr lang="en-US" sz="140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𝑔</m:t>
                      </m:r>
                      <m:r>
                        <a:rPr lang="en-US" sz="140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+</m:t>
                      </m:r>
                      <m:d>
                        <m:dPr>
                          <m:ctrlPr>
                            <a:rPr lang="en-US" sz="1400" i="1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sz="140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140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𝑔𝑜𝑛𝑑𝑜𝑙𝑎</m:t>
                              </m:r>
                            </m:sub>
                          </m:sSub>
                          <m:r>
                            <a:rPr lang="en-US" sz="140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sz="140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140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𝑒𝑙𝑒𝑡𝑟𝑜𝑛𝑖𝑐</m:t>
                              </m:r>
                            </m:sub>
                          </m:sSub>
                          <m:r>
                            <a:rPr lang="en-US" sz="140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sz="140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140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𝑏𝑎𝑙𝑙𝑎𝑠𝑡</m:t>
                              </m:r>
                            </m:sub>
                          </m:sSub>
                        </m:e>
                      </m:d>
                      <m:r>
                        <a:rPr lang="en-US" sz="140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𝑔</m:t>
                      </m:r>
                      <m:r>
                        <a:rPr lang="en-US" sz="140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 </m:t>
                      </m:r>
                    </m:oMath>
                  </m:oMathPara>
                </a14:m>
                <a:endParaRPr lang="en-US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mc:Choice>
        <mc:Fallback xmlns="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CB5C7861-003C-4024-A7F7-E5971167A7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5521" y="3535274"/>
                <a:ext cx="6226063" cy="251223"/>
              </a:xfrm>
              <a:prstGeom prst="rect">
                <a:avLst/>
              </a:prstGeom>
              <a:blipFill>
                <a:blip r:embed="rId4"/>
                <a:stretch>
                  <a:fillRect l="-98" b="-219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TextBox 65">
            <a:extLst>
              <a:ext uri="{FF2B5EF4-FFF2-40B4-BE49-F238E27FC236}">
                <a16:creationId xmlns:a16="http://schemas.microsoft.com/office/drawing/2014/main" id="{F2E3EDC1-1D00-40F7-8699-EA404D98C657}"/>
              </a:ext>
            </a:extLst>
          </p:cNvPr>
          <p:cNvSpPr txBox="1"/>
          <p:nvPr/>
        </p:nvSpPr>
        <p:spPr>
          <a:xfrm>
            <a:off x="1040215" y="5848248"/>
            <a:ext cx="9551862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Tao, Q., Cha, J., Hou, M., &amp; Zhang, F. (2018). Parameter Identification of Blimp Dynamics through Swinging Motion. Parameter Identification of Blimp Dynamics through Swinging Motion.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6CB37C-7BC5-4702-A18B-2087C7BD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8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6689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5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65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5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3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1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95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950"/>
                            </p:stCondLst>
                            <p:childTnLst>
                              <p:par>
                                <p:cTn id="6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4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8" grpId="0"/>
      <p:bldP spid="49" grpId="0"/>
      <p:bldP spid="59" grpId="0"/>
      <p:bldP spid="60" grpId="0"/>
      <p:bldP spid="65" grpId="0"/>
      <p:bldP spid="6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419562" y="239850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1198662" y="404664"/>
            <a:ext cx="22796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53D2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Propulsion</a:t>
            </a:r>
          </a:p>
        </p:txBody>
      </p:sp>
      <p:grpSp>
        <p:nvGrpSpPr>
          <p:cNvPr id="25" name="组合 22">
            <a:extLst>
              <a:ext uri="{FF2B5EF4-FFF2-40B4-BE49-F238E27FC236}">
                <a16:creationId xmlns:a16="http://schemas.microsoft.com/office/drawing/2014/main" id="{7E14CE4D-6C1A-482A-8C91-7ABEA29C8C62}"/>
              </a:ext>
            </a:extLst>
          </p:cNvPr>
          <p:cNvGrpSpPr/>
          <p:nvPr/>
        </p:nvGrpSpPr>
        <p:grpSpPr>
          <a:xfrm rot="16200000">
            <a:off x="1004080" y="3839715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26" name="Rectangle 11">
              <a:extLst>
                <a:ext uri="{FF2B5EF4-FFF2-40B4-BE49-F238E27FC236}">
                  <a16:creationId xmlns:a16="http://schemas.microsoft.com/office/drawing/2014/main" id="{E098E5F2-8BA1-4D61-8788-7DDDF3A55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Rectangle 20">
              <a:extLst>
                <a:ext uri="{FF2B5EF4-FFF2-40B4-BE49-F238E27FC236}">
                  <a16:creationId xmlns:a16="http://schemas.microsoft.com/office/drawing/2014/main" id="{98A23AB8-75E2-4B7C-BD41-9485238E4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Oval 21">
              <a:extLst>
                <a:ext uri="{FF2B5EF4-FFF2-40B4-BE49-F238E27FC236}">
                  <a16:creationId xmlns:a16="http://schemas.microsoft.com/office/drawing/2014/main" id="{EFE37F72-0F39-42AF-A4D5-9EB3B85E07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26">
            <a:extLst>
              <a:ext uri="{FF2B5EF4-FFF2-40B4-BE49-F238E27FC236}">
                <a16:creationId xmlns:a16="http://schemas.microsoft.com/office/drawing/2014/main" id="{871C4AAB-2133-46CC-B330-28E2960FA01C}"/>
              </a:ext>
            </a:extLst>
          </p:cNvPr>
          <p:cNvGrpSpPr/>
          <p:nvPr/>
        </p:nvGrpSpPr>
        <p:grpSpPr>
          <a:xfrm>
            <a:off x="1385304" y="4222450"/>
            <a:ext cx="870194" cy="105702"/>
            <a:chOff x="2275701" y="3565783"/>
            <a:chExt cx="870194" cy="105702"/>
          </a:xfrm>
          <a:solidFill>
            <a:srgbClr val="53D2FF"/>
          </a:solidFill>
        </p:grpSpPr>
        <p:sp>
          <p:nvSpPr>
            <p:cNvPr id="35" name="Rectangle 11">
              <a:extLst>
                <a:ext uri="{FF2B5EF4-FFF2-40B4-BE49-F238E27FC236}">
                  <a16:creationId xmlns:a16="http://schemas.microsoft.com/office/drawing/2014/main" id="{F9A44892-5A5F-4EBA-9968-4688A08B8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7619" y="3612487"/>
              <a:ext cx="238443" cy="122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Rectangle 20">
              <a:extLst>
                <a:ext uri="{FF2B5EF4-FFF2-40B4-BE49-F238E27FC236}">
                  <a16:creationId xmlns:a16="http://schemas.microsoft.com/office/drawing/2014/main" id="{9AAE57A8-A34B-4E88-99AC-A08187EFD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324" y="3612487"/>
              <a:ext cx="818571" cy="221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Oval 21">
              <a:extLst>
                <a:ext uri="{FF2B5EF4-FFF2-40B4-BE49-F238E27FC236}">
                  <a16:creationId xmlns:a16="http://schemas.microsoft.com/office/drawing/2014/main" id="{0BB6CA46-0645-4A97-9D2C-83BB6AEB8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701" y="3565783"/>
              <a:ext cx="105702" cy="10570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46" name="直接连接符 40">
            <a:extLst>
              <a:ext uri="{FF2B5EF4-FFF2-40B4-BE49-F238E27FC236}">
                <a16:creationId xmlns:a16="http://schemas.microsoft.com/office/drawing/2014/main" id="{1FFEFB74-485E-434E-9895-68E664552EEC}"/>
              </a:ext>
            </a:extLst>
          </p:cNvPr>
          <p:cNvCxnSpPr/>
          <p:nvPr/>
        </p:nvCxnSpPr>
        <p:spPr>
          <a:xfrm flipV="1">
            <a:off x="1439178" y="2479445"/>
            <a:ext cx="851746" cy="791694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2">
            <a:extLst>
              <a:ext uri="{FF2B5EF4-FFF2-40B4-BE49-F238E27FC236}">
                <a16:creationId xmlns:a16="http://schemas.microsoft.com/office/drawing/2014/main" id="{0658153D-5233-428A-9717-B5EA4B2BA4C3}"/>
              </a:ext>
            </a:extLst>
          </p:cNvPr>
          <p:cNvCxnSpPr/>
          <p:nvPr/>
        </p:nvCxnSpPr>
        <p:spPr>
          <a:xfrm>
            <a:off x="2290924" y="2479445"/>
            <a:ext cx="1336877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AD55CE7-6EED-46D3-AD7F-43834C2CACB1}"/>
                  </a:ext>
                </a:extLst>
              </p:cNvPr>
              <p:cNvSpPr txBox="1"/>
              <p:nvPr/>
            </p:nvSpPr>
            <p:spPr>
              <a:xfrm>
                <a:off x="4945495" y="2132856"/>
                <a:ext cx="6406295" cy="20251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Location of motors from Center of Mass:</a:t>
                </a:r>
              </a:p>
              <a:p>
                <a:pPr>
                  <a:lnSpc>
                    <a:spcPct val="13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i="1" dirty="0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[[</m:t>
                      </m:r>
                      <m:sSub>
                        <m:sSubPr>
                          <m:ctrlP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sSubPr>
                        <m:e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𝑚</m:t>
                          </m:r>
                          <m: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1</m:t>
                          </m:r>
                        </m:sub>
                      </m:sSub>
                      <m:r>
                        <a:rPr lang="en-US" altLang="zh-CN" sz="1400" i="1" dirty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,</m:t>
                      </m:r>
                      <m:sSub>
                        <m:sSubPr>
                          <m:ctrlP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sSubPr>
                        <m:e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𝑚</m:t>
                          </m:r>
                          <m: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1</m:t>
                          </m:r>
                        </m:sub>
                      </m:sSub>
                      <m:r>
                        <a:rPr lang="en-US" altLang="zh-CN" sz="1400" i="1" dirty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,</m:t>
                      </m:r>
                      <m:sSub>
                        <m:sSubPr>
                          <m:ctrlP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sSubPr>
                        <m:e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𝑧</m:t>
                          </m:r>
                        </m:e>
                        <m:sub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𝑚</m:t>
                          </m:r>
                          <m: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1</m:t>
                          </m:r>
                        </m:sub>
                      </m:sSub>
                      <m:r>
                        <a:rPr lang="en-US" altLang="zh-CN" sz="1400" i="1" dirty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],[</m:t>
                      </m:r>
                      <m:sSub>
                        <m:sSubPr>
                          <m:ctrlP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sSubPr>
                        <m:e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𝑚</m:t>
                          </m:r>
                          <m: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2</m:t>
                          </m:r>
                        </m:sub>
                      </m:sSub>
                      <m:r>
                        <a:rPr lang="en-US" altLang="zh-CN" sz="1400" i="1" dirty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,</m:t>
                      </m:r>
                      <m:sSub>
                        <m:sSubPr>
                          <m:ctrlP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sSubPr>
                        <m:e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𝑚</m:t>
                          </m:r>
                          <m: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2</m:t>
                          </m:r>
                        </m:sub>
                      </m:sSub>
                      <m:r>
                        <a:rPr lang="en-US" altLang="zh-CN" sz="1400" i="1" dirty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,</m:t>
                      </m:r>
                      <m:sSub>
                        <m:sSubPr>
                          <m:ctrlP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sSubPr>
                        <m:e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𝑧</m:t>
                          </m:r>
                        </m:e>
                        <m:sub>
                          <m:r>
                            <a:rPr lang="zh-CN" alt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𝑚</m:t>
                          </m:r>
                          <m:r>
                            <a:rPr lang="en-US" altLang="zh-CN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2</m:t>
                          </m:r>
                        </m:sub>
                      </m:sSub>
                      <m:r>
                        <a:rPr lang="en-US" altLang="zh-CN" sz="1400" i="1" dirty="0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],…]</m:t>
                      </m:r>
                    </m:oMath>
                  </m:oMathPara>
                </a14:m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Orientation of motors:</a:t>
                </a:r>
              </a:p>
              <a:p>
                <a:pPr>
                  <a:lnSpc>
                    <a:spcPct val="13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 dirty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[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dPr>
                        <m:e>
                          <m: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𝑟𝑜𝑙</m:t>
                          </m:r>
                          <m:sSub>
                            <m:sSubPr>
                              <m:ctrlP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𝑚</m:t>
                              </m:r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,</m:t>
                          </m:r>
                          <m: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𝑝𝑖𝑡𝑐</m:t>
                          </m:r>
                          <m:sSub>
                            <m:sSubPr>
                              <m:ctrlP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𝑚</m:t>
                              </m:r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,</m:t>
                          </m:r>
                          <m: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𝑦𝑎</m:t>
                          </m:r>
                          <m:sSub>
                            <m:sSubPr>
                              <m:ctrlP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𝑚</m:t>
                              </m:r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1400" i="1" dirty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,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</m:ctrlPr>
                        </m:dPr>
                        <m:e>
                          <m: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𝑟𝑜𝑙</m:t>
                          </m:r>
                          <m:sSub>
                            <m:sSubPr>
                              <m:ctrlP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𝑚</m:t>
                              </m:r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,</m:t>
                          </m:r>
                          <m: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𝑝𝑖𝑡𝑐</m:t>
                          </m:r>
                          <m:sSub>
                            <m:sSubPr>
                              <m:ctrlP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𝑚</m:t>
                              </m:r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,</m:t>
                          </m:r>
                          <m:r>
                            <a:rPr lang="en-US" sz="1400" i="1" dirty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  <a:ea typeface="微软雅黑" pitchFamily="34" charset="-122"/>
                            </a:rPr>
                            <m:t>𝑦𝑎</m:t>
                          </m:r>
                          <m:sSub>
                            <m:sSubPr>
                              <m:ctrlP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𝑚</m:t>
                              </m:r>
                              <m:r>
                                <a:rPr lang="en-US" sz="1400" i="1" dirty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  <a:ea typeface="微软雅黑" pitchFamily="34" charset="-122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1400" i="1" dirty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微软雅黑" pitchFamily="34" charset="-122"/>
                        </a:rPr>
                        <m:t>,…]</m:t>
                      </m:r>
                    </m:oMath>
                  </m:oMathPara>
                </a14:m>
                <a:endParaRPr lang="en-US" altLang="zh-CN" sz="1400" i="1" dirty="0">
                  <a:solidFill>
                    <a:srgbClr val="00B0F0"/>
                  </a:solidFill>
                  <a:latin typeface="Cambria Math" panose="02040503050406030204" pitchFamily="18" charset="0"/>
                  <a:ea typeface="微软雅黑" pitchFamily="34" charset="-122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Air Density: </a:t>
                </a:r>
                <a:r>
                  <a:rPr lang="zh-CN" alt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𝜌 </a:t>
                </a:r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Motor Speed </a:t>
                </a:r>
                <a:r>
                  <a:rPr lang="zh-CN" alt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𝜔</a:t>
                </a: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Propeller Radius </a:t>
                </a:r>
                <a:r>
                  <a:rPr lang="zh-CN" altLang="en-US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𝑅</a:t>
                </a: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AD55CE7-6EED-46D3-AD7F-43834C2CAC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5495" y="2132856"/>
                <a:ext cx="6406295" cy="2025170"/>
              </a:xfrm>
              <a:prstGeom prst="rect">
                <a:avLst/>
              </a:prstGeom>
              <a:blipFill>
                <a:blip r:embed="rId3"/>
                <a:stretch>
                  <a:fillRect l="-95" b="-2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TextBox 48">
            <a:extLst>
              <a:ext uri="{FF2B5EF4-FFF2-40B4-BE49-F238E27FC236}">
                <a16:creationId xmlns:a16="http://schemas.microsoft.com/office/drawing/2014/main" id="{657F3910-F31E-4A61-B4EB-9827D8019147}"/>
              </a:ext>
            </a:extLst>
          </p:cNvPr>
          <p:cNvSpPr txBox="1"/>
          <p:nvPr/>
        </p:nvSpPr>
        <p:spPr>
          <a:xfrm>
            <a:off x="3913147" y="2287023"/>
            <a:ext cx="9557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Inputs</a:t>
            </a:r>
            <a:endParaRPr lang="zh-CN" altLang="en-US" sz="2000" dirty="0">
              <a:solidFill>
                <a:srgbClr val="53D2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7" name="直接连接符 65">
            <a:extLst>
              <a:ext uri="{FF2B5EF4-FFF2-40B4-BE49-F238E27FC236}">
                <a16:creationId xmlns:a16="http://schemas.microsoft.com/office/drawing/2014/main" id="{C2F2411E-97DE-4A8E-9ECB-D1FCF8B981E0}"/>
              </a:ext>
            </a:extLst>
          </p:cNvPr>
          <p:cNvCxnSpPr/>
          <p:nvPr/>
        </p:nvCxnSpPr>
        <p:spPr>
          <a:xfrm>
            <a:off x="2444390" y="4285963"/>
            <a:ext cx="514972" cy="349459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66">
            <a:extLst>
              <a:ext uri="{FF2B5EF4-FFF2-40B4-BE49-F238E27FC236}">
                <a16:creationId xmlns:a16="http://schemas.microsoft.com/office/drawing/2014/main" id="{BD092F14-BB40-4057-A650-87B5B8AF5E79}"/>
              </a:ext>
            </a:extLst>
          </p:cNvPr>
          <p:cNvCxnSpPr/>
          <p:nvPr/>
        </p:nvCxnSpPr>
        <p:spPr>
          <a:xfrm>
            <a:off x="2968985" y="4635197"/>
            <a:ext cx="72332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57690DC-9E82-4FD2-897D-8C2670757E21}"/>
                  </a:ext>
                </a:extLst>
              </p:cNvPr>
              <p:cNvSpPr txBox="1"/>
              <p:nvPr/>
            </p:nvSpPr>
            <p:spPr>
              <a:xfrm>
                <a:off x="4945495" y="4336475"/>
                <a:ext cx="3859905" cy="15096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Force on x-y-z axis: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zh-CN" altLang="en-US" sz="140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  <m:sub>
                        <m:r>
                          <a:rPr lang="zh-CN" altLang="en-US" sz="140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𝑥</m:t>
                        </m:r>
                      </m:sub>
                    </m:sSub>
                    <m:r>
                      <a:rPr lang="en-US" altLang="zh-CN" sz="1400" i="1" dirty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, </m:t>
                    </m:r>
                    <m:sSub>
                      <m:sSub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zh-CN" altLang="en-US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  <m:sub>
                        <m:r>
                          <a:rPr lang="zh-CN" altLang="en-US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𝑦</m:t>
                        </m:r>
                      </m:sub>
                    </m:sSub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, </m:t>
                    </m:r>
                    <m:sSub>
                      <m:sSub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zh-CN" altLang="en-US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𝐹</m:t>
                        </m:r>
                      </m:e>
                      <m:sub>
                        <m:r>
                          <a:rPr lang="zh-CN" altLang="en-US" sz="140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𝑧</m:t>
                        </m:r>
                      </m:sub>
                    </m:sSub>
                  </m:oMath>
                </a14:m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dirty="0">
                    <a:solidFill>
                      <a:srgbClr val="00B0F0"/>
                    </a:solidFill>
                    <a:latin typeface="微软雅黑" pitchFamily="34" charset="-122"/>
                    <a:ea typeface="微软雅黑" pitchFamily="34" charset="-122"/>
                  </a:rPr>
                  <a:t>Moment around x-y-z axis: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zh-CN" altLang="en-US" sz="1400" i="1" dirty="0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𝑀</m:t>
                        </m:r>
                      </m:e>
                      <m:sub>
                        <m:r>
                          <a:rPr lang="zh-CN" altLang="en-US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𝑥</m:t>
                        </m:r>
                      </m:sub>
                    </m:sSub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, </m:t>
                    </m:r>
                    <m:sSub>
                      <m:sSub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zh-CN" altLang="en-US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𝑀</m:t>
                        </m:r>
                      </m:e>
                      <m:sub>
                        <m:r>
                          <a:rPr lang="zh-CN" altLang="en-US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𝑦</m:t>
                        </m:r>
                      </m:sub>
                    </m:sSub>
                    <m:r>
                      <a:rPr lang="en-US" altLang="zh-CN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, </m:t>
                    </m:r>
                    <m:sSub>
                      <m:sSubPr>
                        <m:ctrlPr>
                          <a:rPr lang="en-US" altLang="zh-CN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</m:ctrlPr>
                      </m:sSubPr>
                      <m:e>
                        <m:r>
                          <a:rPr lang="zh-CN" altLang="en-US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𝑀</m:t>
                        </m:r>
                      </m:e>
                      <m:sub>
                        <m:r>
                          <a:rPr lang="zh-CN" altLang="en-US" sz="1400" i="1" dirty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ea typeface="微软雅黑" pitchFamily="34" charset="-122"/>
                          </a:rPr>
                          <m:t>𝑧</m:t>
                        </m:r>
                      </m:sub>
                    </m:sSub>
                    <m:r>
                      <a:rPr lang="zh-CN" altLang="en-US" sz="1400" i="1" dirty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微软雅黑" pitchFamily="34" charset="-122"/>
                      </a:rPr>
                      <m:t> </m:t>
                    </m:r>
                  </m:oMath>
                </a14:m>
                <a:endParaRPr lang="zh-CN" altLang="en-US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>
                  <a:lnSpc>
                    <a:spcPct val="130000"/>
                  </a:lnSpc>
                </a:pPr>
                <a:endParaRPr lang="zh-CN" altLang="en-US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>
                  <a:lnSpc>
                    <a:spcPct val="130000"/>
                  </a:lnSpc>
                </a:pPr>
                <a:endParaRPr lang="en-US" altLang="zh-CN" sz="140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57690DC-9E82-4FD2-897D-8C2670757E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5495" y="4336475"/>
                <a:ext cx="3859905" cy="1509644"/>
              </a:xfrm>
              <a:prstGeom prst="rect">
                <a:avLst/>
              </a:prstGeom>
              <a:blipFill>
                <a:blip r:embed="rId4"/>
                <a:stretch>
                  <a:fillRect l="-1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0" name="TextBox 59">
            <a:extLst>
              <a:ext uri="{FF2B5EF4-FFF2-40B4-BE49-F238E27FC236}">
                <a16:creationId xmlns:a16="http://schemas.microsoft.com/office/drawing/2014/main" id="{D10C1A67-F4D1-4784-9191-163C2CFD05A7}"/>
              </a:ext>
            </a:extLst>
          </p:cNvPr>
          <p:cNvSpPr txBox="1"/>
          <p:nvPr/>
        </p:nvSpPr>
        <p:spPr>
          <a:xfrm>
            <a:off x="3798533" y="4435142"/>
            <a:ext cx="1184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53D2FF"/>
                </a:solidFill>
                <a:latin typeface="微软雅黑" pitchFamily="34" charset="-122"/>
                <a:ea typeface="微软雅黑" pitchFamily="34" charset="-122"/>
              </a:rPr>
              <a:t>Outputs</a:t>
            </a:r>
            <a:endParaRPr lang="zh-CN" altLang="en-US" sz="2000" dirty="0">
              <a:solidFill>
                <a:srgbClr val="53D2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1" name="组合 27">
            <a:extLst>
              <a:ext uri="{FF2B5EF4-FFF2-40B4-BE49-F238E27FC236}">
                <a16:creationId xmlns:a16="http://schemas.microsoft.com/office/drawing/2014/main" id="{86B4D3D7-7CCF-4853-ADBF-4D9A38ACD2A8}"/>
              </a:ext>
            </a:extLst>
          </p:cNvPr>
          <p:cNvGrpSpPr/>
          <p:nvPr/>
        </p:nvGrpSpPr>
        <p:grpSpPr>
          <a:xfrm>
            <a:off x="1035513" y="3882782"/>
            <a:ext cx="792088" cy="791292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D033D076-CC61-43A6-B5CD-24D21423DF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53D2FF"/>
            </a:solidFill>
            <a:ln>
              <a:noFill/>
            </a:ln>
            <a:effectLst>
              <a:outerShdw blurRad="254000" algn="tl" rotWithShape="0">
                <a:srgbClr val="53D2FF">
                  <a:alpha val="8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FD868138-5912-42C2-B4E8-DC31EE77E1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rgbClr val="41A0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F2E3EDC1-1D00-40F7-8699-EA404D98C657}"/>
              </a:ext>
            </a:extLst>
          </p:cNvPr>
          <p:cNvSpPr txBox="1"/>
          <p:nvPr/>
        </p:nvSpPr>
        <p:spPr>
          <a:xfrm>
            <a:off x="1040215" y="5848248"/>
            <a:ext cx="9551862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M. </a:t>
            </a:r>
            <a:r>
              <a:rPr lang="en-US" altLang="zh-CN" sz="12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Battipede</a:t>
            </a: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/ M. </a:t>
            </a:r>
            <a:r>
              <a:rPr lang="en-US" altLang="zh-CN" sz="1200" dirty="0" err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Lando</a:t>
            </a:r>
            <a:r>
              <a:rPr lang="en-US" altLang="zh-CN" sz="12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,^ and P. Gili^  MATHEMATICAL MODELLING OF AN INNOVATIVE UNMANNED AIRSHIP FOR ITS CONTROL LAW DESIGN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6CB37C-7BC5-4702-A18B-2087C7BD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9</a:t>
            </a:fld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441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5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2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2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92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8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9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8" grpId="0"/>
      <p:bldP spid="49" grpId="0"/>
      <p:bldP spid="59" grpId="0"/>
      <p:bldP spid="60" grpId="0"/>
      <p:bldP spid="66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 anchor="ctr">
        <a:spAutoFit/>
      </a:bodyPr>
      <a:lstStyle>
        <a:defPPr>
          <a:defRPr smtClean="0">
            <a:latin typeface="微软雅黑" pitchFamily="34" charset="-122"/>
            <a:ea typeface="微软雅黑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5349</TotalTime>
  <Words>1347</Words>
  <Application>Microsoft Office PowerPoint</Application>
  <PresentationFormat>Custom</PresentationFormat>
  <Paragraphs>260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Calibri</vt:lpstr>
      <vt:lpstr>Arial</vt:lpstr>
      <vt:lpstr>Times New Roman</vt:lpstr>
      <vt:lpstr>微软雅黑</vt:lpstr>
      <vt:lpstr>UKIJ Qolyazma</vt:lpstr>
      <vt:lpstr>Pirulen</vt:lpstr>
      <vt:lpstr>Arial Rounded MT Bold</vt:lpstr>
      <vt:lpstr>Cambria Math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dc:description>典藏馆 hccthy.taobao.com</dc:description>
  <cp:lastModifiedBy>zheng zhaoliang</cp:lastModifiedBy>
  <cp:revision>515</cp:revision>
  <dcterms:created xsi:type="dcterms:W3CDTF">2014-05-15T03:15:25Z</dcterms:created>
  <dcterms:modified xsi:type="dcterms:W3CDTF">2020-12-10T12:16:26Z</dcterms:modified>
</cp:coreProperties>
</file>